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lfa Slab One" charset="1" panose="00000500000000000000"/>
      <p:regular r:id="rId8"/>
    </p:embeddedFont>
    <p:embeddedFont>
      <p:font typeface="Alfa Slab One Italics" charset="1" panose="000005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Fredoka One" charset="1" panose="02000000000000000000"/>
      <p:regular r:id="rId14"/>
    </p:embeddedFont>
    <p:embeddedFont>
      <p:font typeface="Anton" charset="1" panose="00000500000000000000"/>
      <p:regular r:id="rId15"/>
    </p:embeddedFont>
    <p:embeddedFont>
      <p:font typeface="Anton Italics" charset="1" panose="00000500000000000000"/>
      <p:regular r:id="rId16"/>
    </p:embeddedFont>
    <p:embeddedFont>
      <p:font typeface="Times Neue Roman" charset="1" panose="00000500000000000000"/>
      <p:regular r:id="rId17"/>
    </p:embeddedFont>
    <p:embeddedFont>
      <p:font typeface="Times Neue Roman Bold" charset="1" panose="00000800000000000000"/>
      <p:regular r:id="rId18"/>
    </p:embeddedFont>
    <p:embeddedFont>
      <p:font typeface="Times Neue Roman Italics" charset="1" panose="00000500000000000000"/>
      <p:regular r:id="rId19"/>
    </p:embeddedFont>
    <p:embeddedFont>
      <p:font typeface="Times Neue Roman Bold Italics" charset="1" panose="00000800000000000000"/>
      <p:regular r:id="rId20"/>
    </p:embeddedFont>
    <p:embeddedFont>
      <p:font typeface="Hind Guntur Bold" charset="1" panose="02000000000000000000"/>
      <p:regular r:id="rId21"/>
    </p:embeddedFont>
    <p:embeddedFont>
      <p:font typeface="Bukhari Script" charset="1" panose="00000500000000000000"/>
      <p:regular r:id="rId22"/>
    </p:embeddedFont>
    <p:embeddedFont>
      <p:font typeface="HK Modular" charset="1" panose="00000800000000000000"/>
      <p:regular r:id="rId23"/>
    </p:embeddedFont>
    <p:embeddedFont>
      <p:font typeface="Nunito Bold" charset="1" panose="00000000000000000000"/>
      <p:regular r:id="rId24"/>
    </p:embeddedFont>
    <p:embeddedFont>
      <p:font typeface="Nunito Bold Bold" charset="1" panose="00000000000000000000"/>
      <p:regular r:id="rId25"/>
    </p:embeddedFont>
    <p:embeddedFont>
      <p:font typeface="Nunito Bold Italics" charset="1" panose="00000000000000000000"/>
      <p:regular r:id="rId26"/>
    </p:embeddedFont>
    <p:embeddedFont>
      <p:font typeface="Nunito Bold Bold Italics" charset="1" panose="00000000000000000000"/>
      <p:regular r:id="rId27"/>
    </p:embeddedFont>
    <p:embeddedFont>
      <p:font typeface="Yeseva One"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70.png" Type="http://schemas.openxmlformats.org/officeDocument/2006/relationships/image"/><Relationship Id="rId13" Target="../media/image71.svg" Type="http://schemas.openxmlformats.org/officeDocument/2006/relationships/image"/><Relationship Id="rId14" Target="../media/image72.png" Type="http://schemas.openxmlformats.org/officeDocument/2006/relationships/image"/><Relationship Id="rId15" Target="../media/image73.svg" Type="http://schemas.openxmlformats.org/officeDocument/2006/relationships/image"/><Relationship Id="rId16" Target="../media/image74.png" Type="http://schemas.openxmlformats.org/officeDocument/2006/relationships/image"/><Relationship Id="rId17" Target="../media/image75.svg" Type="http://schemas.openxmlformats.org/officeDocument/2006/relationships/image"/><Relationship Id="rId18" Target="../media/image76.png" Type="http://schemas.openxmlformats.org/officeDocument/2006/relationships/image"/><Relationship Id="rId19" Target="../media/image77.svg" Type="http://schemas.openxmlformats.org/officeDocument/2006/relationships/image"/><Relationship Id="rId2" Target="../media/image60.png" Type="http://schemas.openxmlformats.org/officeDocument/2006/relationships/image"/><Relationship Id="rId20" Target="../media/image78.png" Type="http://schemas.openxmlformats.org/officeDocument/2006/relationships/image"/><Relationship Id="rId21" Target="../media/image79.sv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18" Target="../media/image34.png" Type="http://schemas.openxmlformats.org/officeDocument/2006/relationships/image"/><Relationship Id="rId19" Target="../media/image35.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png" Type="http://schemas.openxmlformats.org/officeDocument/2006/relationships/image"/><Relationship Id="rId14" Target="../media/image46.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8313" y="1685477"/>
            <a:ext cx="2374782" cy="237478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17800" y="7417494"/>
            <a:ext cx="2250184" cy="22501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011036" y="4590288"/>
            <a:ext cx="2437429" cy="243742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884687" y="7222606"/>
            <a:ext cx="2445072" cy="244507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480817" y="1777190"/>
            <a:ext cx="2536784" cy="2536784"/>
          </a:xfrm>
          <a:prstGeom prst="rect">
            <a:avLst/>
          </a:prstGeom>
        </p:spPr>
      </p:pic>
      <p:sp>
        <p:nvSpPr>
          <p:cNvPr name="TextBox 7" id="7"/>
          <p:cNvSpPr txBox="true"/>
          <p:nvPr/>
        </p:nvSpPr>
        <p:spPr>
          <a:xfrm rot="0">
            <a:off x="789362" y="497249"/>
            <a:ext cx="16709275" cy="670350"/>
          </a:xfrm>
          <a:prstGeom prst="rect">
            <a:avLst/>
          </a:prstGeom>
        </p:spPr>
        <p:txBody>
          <a:bodyPr anchor="t" rtlCol="false" tIns="0" lIns="0" bIns="0" rIns="0">
            <a:spAutoFit/>
          </a:bodyPr>
          <a:lstStyle/>
          <a:p>
            <a:pPr algn="ctr" marL="0" indent="0" lvl="0">
              <a:lnSpc>
                <a:spcPts val="5065"/>
              </a:lnSpc>
              <a:spcBef>
                <a:spcPct val="0"/>
              </a:spcBef>
            </a:pPr>
            <a:r>
              <a:rPr lang="en-US" sz="5065" spc="212">
                <a:solidFill>
                  <a:srgbClr val="B76E22"/>
                </a:solidFill>
                <a:latin typeface="Alfa Slab One Bold"/>
              </a:rPr>
              <a:t>EMOJIFY USING DEEP LEARNING</a:t>
            </a:r>
          </a:p>
        </p:txBody>
      </p:sp>
      <p:sp>
        <p:nvSpPr>
          <p:cNvPr name="TextBox 8" id="8"/>
          <p:cNvSpPr txBox="true"/>
          <p:nvPr/>
        </p:nvSpPr>
        <p:spPr>
          <a:xfrm rot="0">
            <a:off x="10178643" y="7734103"/>
            <a:ext cx="8359400" cy="1933575"/>
          </a:xfrm>
          <a:prstGeom prst="rect">
            <a:avLst/>
          </a:prstGeom>
        </p:spPr>
        <p:txBody>
          <a:bodyPr anchor="t" rtlCol="false" tIns="0" lIns="0" bIns="0" rIns="0">
            <a:spAutoFit/>
          </a:bodyPr>
          <a:lstStyle/>
          <a:p>
            <a:pPr algn="just">
              <a:lnSpc>
                <a:spcPts val="3000"/>
              </a:lnSpc>
            </a:pPr>
            <a:r>
              <a:rPr lang="en-US" sz="3000" spc="126">
                <a:solidFill>
                  <a:srgbClr val="000000"/>
                </a:solidFill>
                <a:latin typeface="Times Neue Roman Bold"/>
              </a:rPr>
              <a:t>Aayush Manoj Tirmalle (18BBTCS002)</a:t>
            </a:r>
          </a:p>
          <a:p>
            <a:pPr algn="just">
              <a:lnSpc>
                <a:spcPts val="3000"/>
              </a:lnSpc>
            </a:pPr>
            <a:r>
              <a:rPr lang="en-US" sz="3000" spc="126">
                <a:solidFill>
                  <a:srgbClr val="000000"/>
                </a:solidFill>
                <a:latin typeface="Arimo Bold"/>
              </a:rPr>
              <a:t>Aman.G.Nair (18BBTCS008)</a:t>
            </a:r>
          </a:p>
          <a:p>
            <a:pPr algn="just">
              <a:lnSpc>
                <a:spcPts val="3000"/>
              </a:lnSpc>
            </a:pPr>
            <a:r>
              <a:rPr lang="en-US" sz="3000" spc="126">
                <a:solidFill>
                  <a:srgbClr val="000000"/>
                </a:solidFill>
                <a:latin typeface="Arimo Bold"/>
              </a:rPr>
              <a:t>Hemanth Kumar B (18BBTCS042)</a:t>
            </a:r>
          </a:p>
          <a:p>
            <a:pPr algn="just">
              <a:lnSpc>
                <a:spcPts val="3000"/>
              </a:lnSpc>
            </a:pPr>
            <a:r>
              <a:rPr lang="en-US" sz="3000" spc="126">
                <a:solidFill>
                  <a:srgbClr val="000000"/>
                </a:solidFill>
                <a:latin typeface="Arimo Bold"/>
              </a:rPr>
              <a:t>K.N. Prajwal Sai (18BBTCS0046)</a:t>
            </a:r>
          </a:p>
          <a:p>
            <a:pPr algn="just">
              <a:lnSpc>
                <a:spcPts val="3000"/>
              </a:lnSpc>
            </a:pPr>
            <a:r>
              <a:rPr lang="en-US" sz="3000" spc="126">
                <a:solidFill>
                  <a:srgbClr val="000000"/>
                </a:solidFill>
                <a:latin typeface="Arimo Bold"/>
              </a:rPr>
              <a:t>	</a:t>
            </a:r>
          </a:p>
          <a:p>
            <a:pPr algn="just">
              <a:lnSpc>
                <a:spcPts val="3000"/>
              </a:lnSpc>
            </a:pPr>
          </a:p>
        </p:txBody>
      </p:sp>
      <p:sp>
        <p:nvSpPr>
          <p:cNvPr name="TextBox 9" id="9"/>
          <p:cNvSpPr txBox="true"/>
          <p:nvPr/>
        </p:nvSpPr>
        <p:spPr>
          <a:xfrm rot="0">
            <a:off x="10083275" y="6551008"/>
            <a:ext cx="3960465" cy="671597"/>
          </a:xfrm>
          <a:prstGeom prst="rect">
            <a:avLst/>
          </a:prstGeom>
        </p:spPr>
        <p:txBody>
          <a:bodyPr anchor="t" rtlCol="false" tIns="0" lIns="0" bIns="0" rIns="0">
            <a:spAutoFit/>
          </a:bodyPr>
          <a:lstStyle/>
          <a:p>
            <a:pPr algn="ctr">
              <a:lnSpc>
                <a:spcPts val="5065"/>
              </a:lnSpc>
            </a:pPr>
            <a:r>
              <a:rPr lang="en-US" sz="5065" spc="212">
                <a:solidFill>
                  <a:srgbClr val="000000"/>
                </a:solidFill>
                <a:latin typeface="Times Neue Roman Bold"/>
              </a:rPr>
              <a:t>Group CS-24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D0D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51591" y="340186"/>
            <a:ext cx="16459955" cy="96066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68370">
            <a:off x="113893" y="91018"/>
            <a:ext cx="948535" cy="1134118"/>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880789" y="2386840"/>
            <a:ext cx="6854836" cy="5531853"/>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9522838" y="2442644"/>
            <a:ext cx="6882803" cy="5476048"/>
          </a:xfrm>
          <a:prstGeom prst="rect">
            <a:avLst/>
          </a:prstGeom>
        </p:spPr>
      </p:pic>
      <p:sp>
        <p:nvSpPr>
          <p:cNvPr name="TextBox 6" id="6"/>
          <p:cNvSpPr txBox="true"/>
          <p:nvPr/>
        </p:nvSpPr>
        <p:spPr>
          <a:xfrm rot="0">
            <a:off x="2090069" y="1173392"/>
            <a:ext cx="14383000" cy="985093"/>
          </a:xfrm>
          <a:prstGeom prst="rect">
            <a:avLst/>
          </a:prstGeom>
        </p:spPr>
        <p:txBody>
          <a:bodyPr anchor="t" rtlCol="false" tIns="0" lIns="0" bIns="0" rIns="0">
            <a:spAutoFit/>
          </a:bodyPr>
          <a:lstStyle/>
          <a:p>
            <a:pPr algn="ctr">
              <a:lnSpc>
                <a:spcPts val="7808"/>
              </a:lnSpc>
            </a:pPr>
            <a:r>
              <a:rPr lang="en-US" sz="6507">
                <a:solidFill>
                  <a:srgbClr val="FA7A4A"/>
                </a:solidFill>
                <a:latin typeface="Fredoka One Bold"/>
              </a:rPr>
              <a:t>SCREENSHOTS OF RESULT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D0DA"/>
        </a:solidFill>
      </p:bgPr>
    </p:bg>
    <p:spTree>
      <p:nvGrpSpPr>
        <p:cNvPr id="1" name=""/>
        <p:cNvGrpSpPr/>
        <p:nvPr/>
      </p:nvGrpSpPr>
      <p:grpSpPr>
        <a:xfrm>
          <a:off x="0" y="0"/>
          <a:ext cx="0" cy="0"/>
          <a:chOff x="0" y="0"/>
          <a:chExt cx="0" cy="0"/>
        </a:xfrm>
      </p:grpSpPr>
      <p:sp>
        <p:nvSpPr>
          <p:cNvPr name="TextBox 2" id="2"/>
          <p:cNvSpPr txBox="true"/>
          <p:nvPr/>
        </p:nvSpPr>
        <p:spPr>
          <a:xfrm rot="0">
            <a:off x="222186" y="2158700"/>
            <a:ext cx="12318511" cy="8477250"/>
          </a:xfrm>
          <a:prstGeom prst="rect">
            <a:avLst/>
          </a:prstGeom>
        </p:spPr>
        <p:txBody>
          <a:bodyPr anchor="t" rtlCol="false" tIns="0" lIns="0" bIns="0" rIns="0">
            <a:spAutoFit/>
          </a:bodyPr>
          <a:lstStyle/>
          <a:p>
            <a:pPr>
              <a:lnSpc>
                <a:spcPts val="2999"/>
              </a:lnSpc>
            </a:pPr>
            <a:r>
              <a:rPr lang="en-US" sz="2499">
                <a:solidFill>
                  <a:srgbClr val="000000"/>
                </a:solidFill>
                <a:latin typeface="Nunito Bold"/>
              </a:rPr>
              <a:t>In recent years, the use of facial expression recognition systems or softwares have been increasing. There are many applications of this project:</a:t>
            </a:r>
          </a:p>
          <a:p>
            <a:pPr>
              <a:lnSpc>
                <a:spcPts val="2999"/>
              </a:lnSpc>
            </a:pPr>
          </a:p>
          <a:p>
            <a:pPr>
              <a:lnSpc>
                <a:spcPts val="2999"/>
              </a:lnSpc>
            </a:pPr>
          </a:p>
          <a:p>
            <a:pPr marL="539749" indent="-269875" lvl="1">
              <a:lnSpc>
                <a:spcPts val="2999"/>
              </a:lnSpc>
              <a:buFont typeface="Arial"/>
              <a:buChar char="•"/>
            </a:pPr>
            <a:r>
              <a:rPr lang="en-US" sz="2499">
                <a:solidFill>
                  <a:srgbClr val="000000"/>
                </a:solidFill>
                <a:latin typeface="Nunito Bold"/>
              </a:rPr>
              <a:t>Used as a filter in social media apps such as instagram , facebook, snapchat ,etc.</a:t>
            </a:r>
          </a:p>
          <a:p>
            <a:pPr>
              <a:lnSpc>
                <a:spcPts val="2999"/>
              </a:lnSpc>
            </a:pPr>
            <a:r>
              <a:rPr lang="en-US" sz="2499">
                <a:solidFill>
                  <a:srgbClr val="000000"/>
                </a:solidFill>
                <a:latin typeface="Nunito Bold"/>
              </a:rPr>
              <a:t> </a:t>
            </a:r>
          </a:p>
          <a:p>
            <a:pPr marL="539749" indent="-269875" lvl="1">
              <a:lnSpc>
                <a:spcPts val="2999"/>
              </a:lnSpc>
              <a:buFont typeface="Arial"/>
              <a:buChar char="•"/>
            </a:pPr>
            <a:r>
              <a:rPr lang="en-US" sz="2499">
                <a:solidFill>
                  <a:srgbClr val="DD4814"/>
                </a:solidFill>
                <a:latin typeface="Nunito Bold"/>
              </a:rPr>
              <a:t>Health and Medicine:</a:t>
            </a:r>
            <a:r>
              <a:rPr lang="en-US" sz="2499">
                <a:solidFill>
                  <a:srgbClr val="FF5757"/>
                </a:solidFill>
                <a:latin typeface="Nunito Bold"/>
              </a:rPr>
              <a:t> </a:t>
            </a:r>
            <a:r>
              <a:rPr lang="en-US" sz="2499">
                <a:solidFill>
                  <a:srgbClr val="000000"/>
                </a:solidFill>
                <a:latin typeface="Nunito Bold"/>
              </a:rPr>
              <a:t>In the field of health, this product can help in many methods. In every aspect of health care, it can be used to determine the emotions of a patient undergoing a surgery or a treatment process and notify the respective doctor about them. Using them as a basis a doctor can advise a better treatment suitable for the patient and thus easing out the difficulties or pain for them.</a:t>
            </a:r>
          </a:p>
          <a:p>
            <a:pPr marL="539749" indent="-269875" lvl="1">
              <a:lnSpc>
                <a:spcPts val="2999"/>
              </a:lnSpc>
              <a:buFont typeface="Arial"/>
              <a:buChar char="•"/>
            </a:pPr>
            <a:r>
              <a:rPr lang="en-US" sz="2499">
                <a:solidFill>
                  <a:srgbClr val="DD4814"/>
                </a:solidFill>
                <a:latin typeface="Nunito Bold"/>
              </a:rPr>
              <a:t>Psychology: </a:t>
            </a:r>
            <a:r>
              <a:rPr lang="en-US" sz="2499">
                <a:solidFill>
                  <a:srgbClr val="000000"/>
                </a:solidFill>
                <a:latin typeface="Nunito Bold"/>
              </a:rPr>
              <a:t>It is the scientific study of the human mind and its functions, and it is done for the purpose of education or research including the medicinal part. This product has a lot of uses in the field of psychology as psychology is very closely related to emotions.</a:t>
            </a:r>
          </a:p>
          <a:p>
            <a:pPr marL="539749" indent="-269875" lvl="1">
              <a:lnSpc>
                <a:spcPts val="2999"/>
              </a:lnSpc>
              <a:buFont typeface="Arial"/>
              <a:buChar char="•"/>
            </a:pPr>
            <a:r>
              <a:rPr lang="en-US" sz="2499">
                <a:solidFill>
                  <a:srgbClr val="DD4814"/>
                </a:solidFill>
                <a:latin typeface="Nunito Bold"/>
              </a:rPr>
              <a:t>Lie Detection:</a:t>
            </a:r>
            <a:r>
              <a:rPr lang="en-US" sz="2499">
                <a:solidFill>
                  <a:srgbClr val="000000"/>
                </a:solidFill>
                <a:latin typeface="Nunito Bold"/>
              </a:rPr>
              <a:t> The machine developed for lie detection uses the sensors to find any abnormality in the blood flow streams of the user.</a:t>
            </a:r>
          </a:p>
          <a:p>
            <a:pPr marL="539749" indent="-269875" lvl="1">
              <a:lnSpc>
                <a:spcPts val="2999"/>
              </a:lnSpc>
              <a:buFont typeface="Arial"/>
              <a:buChar char="•"/>
            </a:pPr>
            <a:r>
              <a:rPr lang="en-US" sz="2499">
                <a:solidFill>
                  <a:srgbClr val="DD4814"/>
                </a:solidFill>
                <a:latin typeface="Nunito Bold"/>
              </a:rPr>
              <a:t>Education: </a:t>
            </a:r>
            <a:r>
              <a:rPr lang="en-US" sz="2499">
                <a:solidFill>
                  <a:srgbClr val="000000"/>
                </a:solidFill>
                <a:latin typeface="Nunito Bold"/>
              </a:rPr>
              <a:t>This product can be used to measure real-time learner responses and engagement with their educational content and thus adapt, personalize the content and measure effectiveness of lecturer.</a:t>
            </a:r>
          </a:p>
          <a:p>
            <a:pPr>
              <a:lnSpc>
                <a:spcPts val="2999"/>
              </a:lnSpc>
            </a:pPr>
          </a:p>
          <a:p>
            <a:pPr>
              <a:lnSpc>
                <a:spcPts val="2400"/>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54895" y="3047139"/>
            <a:ext cx="1287005" cy="128700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29289" y="3047139"/>
            <a:ext cx="1191471" cy="119147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164879" y="3144189"/>
            <a:ext cx="1094421" cy="1094421"/>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678266" y="4738956"/>
            <a:ext cx="1837946" cy="1573281"/>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034997" y="4653869"/>
            <a:ext cx="1435974" cy="1743456"/>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3023723" y="6573001"/>
            <a:ext cx="1147033" cy="1443634"/>
          </a:xfrm>
          <a:prstGeom prst="rect">
            <a:avLst/>
          </a:prstGeom>
        </p:spPr>
      </p:pic>
      <p:pic>
        <p:nvPicPr>
          <p:cNvPr name="Picture 9" id="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729289" y="6647593"/>
            <a:ext cx="1808055" cy="1369041"/>
          </a:xfrm>
          <a:prstGeom prst="rect">
            <a:avLst/>
          </a:prstGeom>
        </p:spPr>
      </p:pic>
      <p:pic>
        <p:nvPicPr>
          <p:cNvPr name="Picture 10" id="10"/>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2632129" y="8349547"/>
            <a:ext cx="1930220" cy="1817506"/>
          </a:xfrm>
          <a:prstGeom prst="rect">
            <a:avLst/>
          </a:prstGeom>
        </p:spPr>
      </p:pic>
      <p:sp>
        <p:nvSpPr>
          <p:cNvPr name="TextBox 11" id="11"/>
          <p:cNvSpPr txBox="true"/>
          <p:nvPr/>
        </p:nvSpPr>
        <p:spPr>
          <a:xfrm rot="0">
            <a:off x="3894820" y="544093"/>
            <a:ext cx="9367242" cy="1136650"/>
          </a:xfrm>
          <a:prstGeom prst="rect">
            <a:avLst/>
          </a:prstGeom>
        </p:spPr>
        <p:txBody>
          <a:bodyPr anchor="t" rtlCol="false" tIns="0" lIns="0" bIns="0" rIns="0">
            <a:spAutoFit/>
          </a:bodyPr>
          <a:lstStyle/>
          <a:p>
            <a:pPr algn="ctr">
              <a:lnSpc>
                <a:spcPts val="8000"/>
              </a:lnSpc>
            </a:pPr>
            <a:r>
              <a:rPr lang="en-US" sz="10000">
                <a:solidFill>
                  <a:srgbClr val="FF9F10"/>
                </a:solidFill>
                <a:latin typeface="Nunito Bold"/>
              </a:rPr>
              <a:t>APPLICATIONS</a:t>
            </a:r>
          </a:p>
        </p:txBody>
      </p:sp>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4947209" y="8469330"/>
            <a:ext cx="1372216" cy="1577939"/>
          </a:xfrm>
          <a:prstGeom prst="rect">
            <a:avLst/>
          </a:prstGeom>
        </p:spPr>
      </p:pic>
      <p:pic>
        <p:nvPicPr>
          <p:cNvPr name="Picture 13" id="13"/>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6537344" y="7280484"/>
            <a:ext cx="1600734" cy="2886569"/>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DABEA"/>
        </a:solidFill>
      </p:bgPr>
    </p:bg>
    <p:spTree>
      <p:nvGrpSpPr>
        <p:cNvPr id="1" name=""/>
        <p:cNvGrpSpPr/>
        <p:nvPr/>
      </p:nvGrpSpPr>
      <p:grpSpPr>
        <a:xfrm>
          <a:off x="0" y="0"/>
          <a:ext cx="0" cy="0"/>
          <a:chOff x="0" y="0"/>
          <a:chExt cx="0" cy="0"/>
        </a:xfrm>
      </p:grpSpPr>
      <p:sp>
        <p:nvSpPr>
          <p:cNvPr name="TextBox 2" id="2"/>
          <p:cNvSpPr txBox="true"/>
          <p:nvPr/>
        </p:nvSpPr>
        <p:spPr>
          <a:xfrm rot="0">
            <a:off x="1320388" y="2826769"/>
            <a:ext cx="15938912" cy="4810125"/>
          </a:xfrm>
          <a:prstGeom prst="rect">
            <a:avLst/>
          </a:prstGeom>
        </p:spPr>
        <p:txBody>
          <a:bodyPr anchor="t" rtlCol="false" tIns="0" lIns="0" bIns="0" rIns="0">
            <a:spAutoFit/>
          </a:bodyPr>
          <a:lstStyle/>
          <a:p>
            <a:pPr algn="ctr">
              <a:lnSpc>
                <a:spcPts val="4800"/>
              </a:lnSpc>
            </a:pPr>
          </a:p>
          <a:p>
            <a:pPr>
              <a:lnSpc>
                <a:spcPts val="4800"/>
              </a:lnSpc>
            </a:pPr>
          </a:p>
          <a:p>
            <a:pPr>
              <a:lnSpc>
                <a:spcPts val="4800"/>
              </a:lnSpc>
            </a:pPr>
            <a:r>
              <a:rPr lang="en-US" sz="4000">
                <a:solidFill>
                  <a:srgbClr val="F8F5EF"/>
                </a:solidFill>
                <a:latin typeface="Nunito Bold Bold"/>
              </a:rPr>
              <a:t>The model needs to be trained more so that it becomes capable of detecting all human emotions. At the same time, the accuracy of the software is also aimed to improve.</a:t>
            </a:r>
          </a:p>
          <a:p>
            <a:pPr>
              <a:lnSpc>
                <a:spcPts val="4800"/>
              </a:lnSpc>
            </a:pPr>
          </a:p>
          <a:p>
            <a:pPr>
              <a:lnSpc>
                <a:spcPts val="4800"/>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977545">
            <a:off x="16225916" y="8925146"/>
            <a:ext cx="951870" cy="66630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01862">
            <a:off x="366392" y="340790"/>
            <a:ext cx="951870" cy="666309"/>
          </a:xfrm>
          <a:prstGeom prst="rect">
            <a:avLst/>
          </a:prstGeom>
        </p:spPr>
      </p:pic>
      <p:sp>
        <p:nvSpPr>
          <p:cNvPr name="TextBox 5" id="5"/>
          <p:cNvSpPr txBox="true"/>
          <p:nvPr/>
        </p:nvSpPr>
        <p:spPr>
          <a:xfrm rot="0">
            <a:off x="1129542" y="393967"/>
            <a:ext cx="15480597" cy="2597150"/>
          </a:xfrm>
          <a:prstGeom prst="rect">
            <a:avLst/>
          </a:prstGeom>
        </p:spPr>
        <p:txBody>
          <a:bodyPr anchor="t" rtlCol="false" tIns="0" lIns="0" bIns="0" rIns="0">
            <a:spAutoFit/>
          </a:bodyPr>
          <a:lstStyle/>
          <a:p>
            <a:pPr algn="ctr">
              <a:lnSpc>
                <a:spcPts val="10000"/>
              </a:lnSpc>
            </a:pPr>
            <a:r>
              <a:rPr lang="en-US" sz="10000">
                <a:solidFill>
                  <a:srgbClr val="FFFD47"/>
                </a:solidFill>
                <a:latin typeface="Nunito Bold"/>
              </a:rPr>
              <a:t>FUTURE   ENHANCEMENT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0DA"/>
        </a:solidFill>
      </p:bgPr>
    </p:bg>
    <p:spTree>
      <p:nvGrpSpPr>
        <p:cNvPr id="1" name=""/>
        <p:cNvGrpSpPr/>
        <p:nvPr/>
      </p:nvGrpSpPr>
      <p:grpSpPr>
        <a:xfrm>
          <a:off x="0" y="0"/>
          <a:ext cx="0" cy="0"/>
          <a:chOff x="0" y="0"/>
          <a:chExt cx="0" cy="0"/>
        </a:xfrm>
      </p:grpSpPr>
      <p:sp>
        <p:nvSpPr>
          <p:cNvPr name="TextBox 2" id="2"/>
          <p:cNvSpPr txBox="true"/>
          <p:nvPr/>
        </p:nvSpPr>
        <p:spPr>
          <a:xfrm rot="0">
            <a:off x="794840" y="3540947"/>
            <a:ext cx="16984163" cy="271462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Times Neue Roman Bold"/>
              </a:rPr>
              <a:t>So finally, our project is capable of successfully recognizing the expressions/emotions of human beings. It is working in a good condition and can be used for real time situations without any problems. It has some drawbacks which can be very easily overcome by training our model with more dataset. Also, it is giving us proper emojis for making the session more interactive.</a:t>
            </a:r>
          </a:p>
        </p:txBody>
      </p:sp>
      <p:grpSp>
        <p:nvGrpSpPr>
          <p:cNvPr name="Group 3" id="3"/>
          <p:cNvGrpSpPr/>
          <p:nvPr/>
        </p:nvGrpSpPr>
        <p:grpSpPr>
          <a:xfrm rot="0">
            <a:off x="3656939" y="-3000646"/>
            <a:ext cx="9720722" cy="6261084"/>
            <a:chOff x="0" y="0"/>
            <a:chExt cx="12960962" cy="8348112"/>
          </a:xfrm>
        </p:grpSpPr>
        <p:sp>
          <p:nvSpPr>
            <p:cNvPr name="TextBox 4" id="4"/>
            <p:cNvSpPr txBox="true"/>
            <p:nvPr/>
          </p:nvSpPr>
          <p:spPr>
            <a:xfrm rot="-500557">
              <a:off x="258615" y="1610404"/>
              <a:ext cx="12544480" cy="3061455"/>
            </a:xfrm>
            <a:prstGeom prst="rect">
              <a:avLst/>
            </a:prstGeom>
          </p:spPr>
          <p:txBody>
            <a:bodyPr anchor="t" rtlCol="false" tIns="0" lIns="0" bIns="0" rIns="0">
              <a:spAutoFit/>
            </a:bodyPr>
            <a:lstStyle/>
            <a:p>
              <a:pPr algn="ctr">
                <a:lnSpc>
                  <a:spcPts val="14996"/>
                </a:lnSpc>
              </a:pPr>
            </a:p>
          </p:txBody>
        </p:sp>
        <p:sp>
          <p:nvSpPr>
            <p:cNvPr name="TextBox 5" id="5"/>
            <p:cNvSpPr txBox="true"/>
            <p:nvPr/>
          </p:nvSpPr>
          <p:spPr>
            <a:xfrm rot="-500557">
              <a:off x="258615" y="4393108"/>
              <a:ext cx="12544480" cy="3061455"/>
            </a:xfrm>
            <a:prstGeom prst="rect">
              <a:avLst/>
            </a:prstGeom>
          </p:spPr>
          <p:txBody>
            <a:bodyPr anchor="t" rtlCol="false" tIns="0" lIns="0" bIns="0" rIns="0">
              <a:spAutoFit/>
            </a:bodyPr>
            <a:lstStyle/>
            <a:p>
              <a:pPr algn="ctr">
                <a:lnSpc>
                  <a:spcPts val="14996"/>
                </a:lnSpc>
              </a:pPr>
            </a:p>
          </p:txBody>
        </p:sp>
      </p:grpSp>
      <p:sp>
        <p:nvSpPr>
          <p:cNvPr name="TextBox 6" id="6"/>
          <p:cNvSpPr txBox="true"/>
          <p:nvPr/>
        </p:nvSpPr>
        <p:spPr>
          <a:xfrm rot="0">
            <a:off x="328053" y="607153"/>
            <a:ext cx="17280330" cy="2115117"/>
          </a:xfrm>
          <a:prstGeom prst="rect">
            <a:avLst/>
          </a:prstGeom>
        </p:spPr>
        <p:txBody>
          <a:bodyPr anchor="t" rtlCol="false" tIns="0" lIns="0" bIns="0" rIns="0">
            <a:spAutoFit/>
          </a:bodyPr>
          <a:lstStyle/>
          <a:p>
            <a:pPr algn="ctr">
              <a:lnSpc>
                <a:spcPts val="14996"/>
              </a:lnSpc>
            </a:pPr>
            <a:r>
              <a:rPr lang="en-US" sz="18745">
                <a:solidFill>
                  <a:srgbClr val="7EFFE0"/>
                </a:solidFill>
                <a:latin typeface="Nunito Bold Bold"/>
              </a:rPr>
              <a:t>CONCLUSION</a:t>
            </a:r>
          </a:p>
        </p:txBody>
      </p:sp>
      <p:pic>
        <p:nvPicPr>
          <p:cNvPr name="Picture 7" id="7"/>
          <p:cNvPicPr>
            <a:picLocks noChangeAspect="true"/>
          </p:cNvPicPr>
          <p:nvPr/>
        </p:nvPicPr>
        <p:blipFill>
          <a:blip r:embed="rId2"/>
          <a:srcRect l="0" t="3049" r="0" b="3049"/>
          <a:stretch>
            <a:fillRect/>
          </a:stretch>
        </p:blipFill>
        <p:spPr>
          <a:xfrm flipH="false" flipV="false" rot="0">
            <a:off x="114058" y="7570348"/>
            <a:ext cx="2756916" cy="2588777"/>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3780583" y="7784343"/>
            <a:ext cx="2374782" cy="2374782"/>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7298585" y="7742309"/>
            <a:ext cx="2437429" cy="2437429"/>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1299437" y="7692631"/>
            <a:ext cx="2536784" cy="2536784"/>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15438049" y="7784343"/>
            <a:ext cx="2445072" cy="2445072"/>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0DA"/>
        </a:solidFill>
      </p:bgPr>
    </p:bg>
    <p:spTree>
      <p:nvGrpSpPr>
        <p:cNvPr id="1" name=""/>
        <p:cNvGrpSpPr/>
        <p:nvPr/>
      </p:nvGrpSpPr>
      <p:grpSpPr>
        <a:xfrm>
          <a:off x="0" y="0"/>
          <a:ext cx="0" cy="0"/>
          <a:chOff x="0" y="0"/>
          <a:chExt cx="0" cy="0"/>
        </a:xfrm>
      </p:grpSpPr>
      <p:grpSp>
        <p:nvGrpSpPr>
          <p:cNvPr name="Group 2" id="2"/>
          <p:cNvGrpSpPr/>
          <p:nvPr/>
        </p:nvGrpSpPr>
        <p:grpSpPr>
          <a:xfrm rot="0">
            <a:off x="7887378" y="-641986"/>
            <a:ext cx="10828489" cy="7329165"/>
            <a:chOff x="0" y="0"/>
            <a:chExt cx="14437985" cy="9772219"/>
          </a:xfrm>
        </p:grpSpPr>
        <p:sp>
          <p:nvSpPr>
            <p:cNvPr name="TextBox 3" id="3"/>
            <p:cNvSpPr txBox="true"/>
            <p:nvPr/>
          </p:nvSpPr>
          <p:spPr>
            <a:xfrm rot="-592460">
              <a:off x="321423" y="1551946"/>
              <a:ext cx="13634597" cy="4125035"/>
            </a:xfrm>
            <a:prstGeom prst="rect">
              <a:avLst/>
            </a:prstGeom>
          </p:spPr>
          <p:txBody>
            <a:bodyPr anchor="t" rtlCol="false" tIns="0" lIns="0" bIns="0" rIns="0">
              <a:spAutoFit/>
            </a:bodyPr>
            <a:lstStyle/>
            <a:p>
              <a:pPr algn="ctr">
                <a:lnSpc>
                  <a:spcPts val="22455"/>
                </a:lnSpc>
                <a:spcBef>
                  <a:spcPct val="0"/>
                </a:spcBef>
              </a:pPr>
              <a:r>
                <a:rPr lang="en-US" sz="22455">
                  <a:solidFill>
                    <a:srgbClr val="F6F3E4"/>
                  </a:solidFill>
                  <a:latin typeface="Bukhari Script Bold"/>
                </a:rPr>
                <a:t>Thank</a:t>
              </a:r>
            </a:p>
          </p:txBody>
        </p:sp>
        <p:sp>
          <p:nvSpPr>
            <p:cNvPr name="TextBox 4" id="4"/>
            <p:cNvSpPr txBox="true"/>
            <p:nvPr/>
          </p:nvSpPr>
          <p:spPr>
            <a:xfrm rot="-515361">
              <a:off x="1792625" y="5132967"/>
              <a:ext cx="12434519" cy="3731897"/>
            </a:xfrm>
            <a:prstGeom prst="rect">
              <a:avLst/>
            </a:prstGeom>
          </p:spPr>
          <p:txBody>
            <a:bodyPr anchor="t" rtlCol="false" tIns="0" lIns="0" bIns="0" rIns="0">
              <a:spAutoFit/>
            </a:bodyPr>
            <a:lstStyle/>
            <a:p>
              <a:pPr algn="ctr">
                <a:lnSpc>
                  <a:spcPts val="20210"/>
                </a:lnSpc>
                <a:spcBef>
                  <a:spcPct val="0"/>
                </a:spcBef>
              </a:pPr>
              <a:r>
                <a:rPr lang="en-US" sz="20210">
                  <a:solidFill>
                    <a:srgbClr val="F6F3E4"/>
                  </a:solidFill>
                  <a:latin typeface="Bukhari Script Bold"/>
                </a:rPr>
                <a:t>you!</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829222" y="7045429"/>
            <a:ext cx="7315200" cy="2340864"/>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47548"/>
            <a:ext cx="9624390" cy="8644452"/>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569117" y="5975037"/>
            <a:ext cx="4114800"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0D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92709" y="107631"/>
            <a:ext cx="15678716" cy="9150669"/>
          </a:xfrm>
          <a:prstGeom prst="rect">
            <a:avLst/>
          </a:prstGeom>
        </p:spPr>
      </p:pic>
      <p:grpSp>
        <p:nvGrpSpPr>
          <p:cNvPr name="Group 3" id="3"/>
          <p:cNvGrpSpPr/>
          <p:nvPr/>
        </p:nvGrpSpPr>
        <p:grpSpPr>
          <a:xfrm rot="0">
            <a:off x="5557609" y="1547606"/>
            <a:ext cx="13598751" cy="5403688"/>
            <a:chOff x="0" y="0"/>
            <a:chExt cx="18131668" cy="7204918"/>
          </a:xfrm>
        </p:grpSpPr>
        <p:sp>
          <p:nvSpPr>
            <p:cNvPr name="TextBox 4" id="4"/>
            <p:cNvSpPr txBox="true"/>
            <p:nvPr/>
          </p:nvSpPr>
          <p:spPr>
            <a:xfrm rot="0">
              <a:off x="0" y="0"/>
              <a:ext cx="18131668" cy="1345275"/>
            </a:xfrm>
            <a:prstGeom prst="rect">
              <a:avLst/>
            </a:prstGeom>
          </p:spPr>
          <p:txBody>
            <a:bodyPr anchor="t" rtlCol="false" tIns="0" lIns="0" bIns="0" rIns="0">
              <a:spAutoFit/>
            </a:bodyPr>
            <a:lstStyle/>
            <a:p>
              <a:pPr algn="ctr">
                <a:lnSpc>
                  <a:spcPts val="7998"/>
                </a:lnSpc>
              </a:pPr>
            </a:p>
          </p:txBody>
        </p:sp>
        <p:sp>
          <p:nvSpPr>
            <p:cNvPr name="TextBox 5" id="5"/>
            <p:cNvSpPr txBox="true"/>
            <p:nvPr/>
          </p:nvSpPr>
          <p:spPr>
            <a:xfrm rot="0">
              <a:off x="0" y="1833714"/>
              <a:ext cx="15479269" cy="5371204"/>
            </a:xfrm>
            <a:prstGeom prst="rect">
              <a:avLst/>
            </a:prstGeom>
          </p:spPr>
          <p:txBody>
            <a:bodyPr anchor="t" rtlCol="false" tIns="0" lIns="0" bIns="0" rIns="0">
              <a:spAutoFit/>
            </a:bodyPr>
            <a:lstStyle/>
            <a:p>
              <a:pPr>
                <a:lnSpc>
                  <a:spcPts val="4014"/>
                </a:lnSpc>
              </a:pPr>
              <a:r>
                <a:rPr lang="en-US" sz="2867">
                  <a:solidFill>
                    <a:srgbClr val="262A55"/>
                  </a:solidFill>
                  <a:latin typeface="Nunito Bold"/>
                </a:rPr>
                <a:t>The aim of this project is to build a deep learning model to classify facial expressions from the images. Then we will map the classified emotion to an emoji or an avatar.</a:t>
              </a:r>
            </a:p>
            <a:p>
              <a:pPr>
                <a:lnSpc>
                  <a:spcPts val="4014"/>
                </a:lnSpc>
              </a:pPr>
            </a:p>
            <a:p>
              <a:pPr>
                <a:lnSpc>
                  <a:spcPts val="4014"/>
                </a:lnSpc>
              </a:pPr>
              <a:r>
                <a:rPr lang="en-US" sz="2867">
                  <a:solidFill>
                    <a:srgbClr val="262A55"/>
                  </a:solidFill>
                  <a:latin typeface="Nunito Bold"/>
                </a:rPr>
                <a:t> In this project we are able to detect the emotions on the person’s face in real time with the use of deep learning.</a:t>
              </a:r>
            </a:p>
            <a:p>
              <a:pPr>
                <a:lnSpc>
                  <a:spcPts val="4014"/>
                </a:lnSpc>
              </a:pPr>
            </a:p>
            <a:p>
              <a:pPr>
                <a:lnSpc>
                  <a:spcPts val="4014"/>
                </a:lnSpc>
              </a:pPr>
            </a:p>
          </p:txBody>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5415" y="2851357"/>
            <a:ext cx="6841311" cy="924501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68370">
            <a:off x="3817189" y="1983985"/>
            <a:ext cx="948535" cy="1134118"/>
          </a:xfrm>
          <a:prstGeom prst="rect">
            <a:avLst/>
          </a:prstGeom>
        </p:spPr>
      </p:pic>
      <p:sp>
        <p:nvSpPr>
          <p:cNvPr name="TextBox 8" id="8"/>
          <p:cNvSpPr txBox="true"/>
          <p:nvPr/>
        </p:nvSpPr>
        <p:spPr>
          <a:xfrm rot="0">
            <a:off x="1655734" y="1037214"/>
            <a:ext cx="16229932" cy="1146175"/>
          </a:xfrm>
          <a:prstGeom prst="rect">
            <a:avLst/>
          </a:prstGeom>
        </p:spPr>
        <p:txBody>
          <a:bodyPr anchor="t" rtlCol="false" tIns="0" lIns="0" bIns="0" rIns="0">
            <a:spAutoFit/>
          </a:bodyPr>
          <a:lstStyle/>
          <a:p>
            <a:pPr algn="ctr">
              <a:lnSpc>
                <a:spcPts val="8000"/>
              </a:lnSpc>
              <a:spcBef>
                <a:spcPct val="0"/>
              </a:spcBef>
            </a:pPr>
            <a:r>
              <a:rPr lang="en-US" sz="10000">
                <a:solidFill>
                  <a:srgbClr val="FF5757"/>
                </a:solidFill>
                <a:latin typeface="Anton Bold"/>
              </a:rPr>
              <a:t>OBJECTIVE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19188" y="4491980"/>
            <a:ext cx="2314598" cy="391111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10443" b="39994"/>
          <a:stretch>
            <a:fillRect/>
          </a:stretch>
        </p:blipFill>
        <p:spPr>
          <a:xfrm flipH="false" flipV="false" rot="0">
            <a:off x="12169411" y="5248927"/>
            <a:ext cx="6335340" cy="4946361"/>
          </a:xfrm>
          <a:prstGeom prst="rect">
            <a:avLst/>
          </a:prstGeom>
        </p:spPr>
      </p:pic>
      <p:sp>
        <p:nvSpPr>
          <p:cNvPr name="TextBox 4" id="4"/>
          <p:cNvSpPr txBox="true"/>
          <p:nvPr/>
        </p:nvSpPr>
        <p:spPr>
          <a:xfrm rot="0">
            <a:off x="2550395" y="360998"/>
            <a:ext cx="11920161" cy="1421130"/>
          </a:xfrm>
          <a:prstGeom prst="rect">
            <a:avLst/>
          </a:prstGeom>
        </p:spPr>
        <p:txBody>
          <a:bodyPr anchor="t" rtlCol="false" tIns="0" lIns="0" bIns="0" rIns="0">
            <a:spAutoFit/>
          </a:bodyPr>
          <a:lstStyle/>
          <a:p>
            <a:pPr algn="ctr" marL="0" indent="0" lvl="0">
              <a:lnSpc>
                <a:spcPts val="10889"/>
              </a:lnSpc>
            </a:pPr>
            <a:r>
              <a:rPr lang="en-US" sz="9899">
                <a:solidFill>
                  <a:srgbClr val="FA7A4A"/>
                </a:solidFill>
                <a:latin typeface="Yeseva One Bold"/>
              </a:rPr>
              <a:t>INTRODUCTION</a:t>
            </a:r>
          </a:p>
        </p:txBody>
      </p:sp>
      <p:sp>
        <p:nvSpPr>
          <p:cNvPr name="TextBox 5" id="5"/>
          <p:cNvSpPr txBox="true"/>
          <p:nvPr/>
        </p:nvSpPr>
        <p:spPr>
          <a:xfrm rot="0">
            <a:off x="9139238" y="4864851"/>
            <a:ext cx="9525" cy="662072"/>
          </a:xfrm>
          <a:prstGeom prst="rect">
            <a:avLst/>
          </a:prstGeom>
        </p:spPr>
        <p:txBody>
          <a:bodyPr anchor="t" rtlCol="false" tIns="0" lIns="0" bIns="0" rIns="0">
            <a:spAutoFit/>
          </a:bodyPr>
          <a:lstStyle/>
          <a:p>
            <a:pPr algn="ctr">
              <a:lnSpc>
                <a:spcPts val="5065"/>
              </a:lnSpc>
            </a:pPr>
          </a:p>
        </p:txBody>
      </p:sp>
      <p:sp>
        <p:nvSpPr>
          <p:cNvPr name="TextBox 6" id="6"/>
          <p:cNvSpPr txBox="true"/>
          <p:nvPr/>
        </p:nvSpPr>
        <p:spPr>
          <a:xfrm rot="0">
            <a:off x="230754" y="1828644"/>
            <a:ext cx="17618880" cy="4618892"/>
          </a:xfrm>
          <a:prstGeom prst="rect">
            <a:avLst/>
          </a:prstGeom>
        </p:spPr>
        <p:txBody>
          <a:bodyPr anchor="t" rtlCol="false" tIns="0" lIns="0" bIns="0" rIns="0">
            <a:spAutoFit/>
          </a:bodyPr>
          <a:lstStyle/>
          <a:p>
            <a:pPr>
              <a:lnSpc>
                <a:spcPts val="3011"/>
              </a:lnSpc>
              <a:spcBef>
                <a:spcPct val="0"/>
              </a:spcBef>
            </a:pPr>
            <a:r>
              <a:rPr lang="en-US" sz="3011" spc="126">
                <a:solidFill>
                  <a:srgbClr val="000000"/>
                </a:solidFill>
                <a:latin typeface="Times Neue Roman Bold"/>
              </a:rPr>
              <a:t>Emojis or avatars are ways to indicate nonverbal cues. These cues have become an essential part of online chatting, product review, brand emotion, and many more. It also leads to increasing data science research dedicated to emoji-driven storytelling. </a:t>
            </a:r>
          </a:p>
          <a:p>
            <a:pPr>
              <a:lnSpc>
                <a:spcPts val="3011"/>
              </a:lnSpc>
              <a:spcBef>
                <a:spcPct val="0"/>
              </a:spcBef>
            </a:pPr>
          </a:p>
          <a:p>
            <a:pPr>
              <a:lnSpc>
                <a:spcPts val="3011"/>
              </a:lnSpc>
              <a:spcBef>
                <a:spcPct val="0"/>
              </a:spcBef>
            </a:pPr>
            <a:r>
              <a:rPr lang="en-US" sz="3011" spc="126">
                <a:solidFill>
                  <a:srgbClr val="000000"/>
                </a:solidFill>
                <a:latin typeface="Times Neue Roman Bold"/>
              </a:rPr>
              <a:t>With advancements in computer vision and deep learning, it is now possible to detect human emotions from images. A person always wants his surroundings to be </a:t>
            </a:r>
          </a:p>
          <a:p>
            <a:pPr>
              <a:lnSpc>
                <a:spcPts val="3011"/>
              </a:lnSpc>
              <a:spcBef>
                <a:spcPct val="0"/>
              </a:spcBef>
            </a:pPr>
            <a:r>
              <a:rPr lang="en-US" sz="3011" spc="126">
                <a:solidFill>
                  <a:srgbClr val="000000"/>
                </a:solidFill>
                <a:latin typeface="Times Neue Roman Bold"/>
              </a:rPr>
              <a:t>according to his emotion. </a:t>
            </a:r>
          </a:p>
          <a:p>
            <a:pPr>
              <a:lnSpc>
                <a:spcPts val="3011"/>
              </a:lnSpc>
              <a:spcBef>
                <a:spcPct val="0"/>
              </a:spcBef>
            </a:pPr>
          </a:p>
          <a:p>
            <a:pPr>
              <a:lnSpc>
                <a:spcPts val="3011"/>
              </a:lnSpc>
              <a:spcBef>
                <a:spcPct val="0"/>
              </a:spcBef>
            </a:pPr>
            <a:r>
              <a:rPr lang="en-US" sz="3011" spc="126">
                <a:solidFill>
                  <a:srgbClr val="000000"/>
                </a:solidFill>
                <a:latin typeface="Times Neue Roman Bold"/>
              </a:rPr>
              <a:t>Emojis are basically graphical representation of emotion. </a:t>
            </a:r>
          </a:p>
          <a:p>
            <a:pPr>
              <a:lnSpc>
                <a:spcPts val="3011"/>
              </a:lnSpc>
              <a:spcBef>
                <a:spcPct val="0"/>
              </a:spcBef>
            </a:pPr>
            <a:r>
              <a:rPr lang="en-US" sz="3011" spc="126">
                <a:solidFill>
                  <a:srgbClr val="000000"/>
                </a:solidFill>
                <a:latin typeface="Times Neue Roman Bold"/>
              </a:rPr>
              <a:t>Our software will be using these in order to make the working</a:t>
            </a:r>
          </a:p>
          <a:p>
            <a:pPr>
              <a:lnSpc>
                <a:spcPts val="3011"/>
              </a:lnSpc>
              <a:spcBef>
                <a:spcPct val="0"/>
              </a:spcBef>
            </a:pPr>
            <a:r>
              <a:rPr lang="en-US" sz="3011" spc="126">
                <a:solidFill>
                  <a:srgbClr val="000000"/>
                </a:solidFill>
                <a:latin typeface="Times Neue Roman Bold"/>
              </a:rPr>
              <a:t> more interactive and fun.</a:t>
            </a:r>
          </a:p>
          <a:p>
            <a:pPr>
              <a:lnSpc>
                <a:spcPts val="301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D0D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706865">
            <a:off x="-2662501" y="3594902"/>
            <a:ext cx="22146455" cy="2602681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45742" y="0"/>
            <a:ext cx="15863131" cy="9258300"/>
          </a:xfrm>
          <a:prstGeom prst="rect">
            <a:avLst/>
          </a:prstGeom>
        </p:spPr>
      </p:pic>
      <p:grpSp>
        <p:nvGrpSpPr>
          <p:cNvPr name="Group 4" id="4"/>
          <p:cNvGrpSpPr/>
          <p:nvPr/>
        </p:nvGrpSpPr>
        <p:grpSpPr>
          <a:xfrm rot="0">
            <a:off x="2522358" y="708417"/>
            <a:ext cx="12853259" cy="5351552"/>
            <a:chOff x="0" y="0"/>
            <a:chExt cx="17137678" cy="7135403"/>
          </a:xfrm>
        </p:grpSpPr>
        <p:sp>
          <p:nvSpPr>
            <p:cNvPr name="TextBox 5" id="5"/>
            <p:cNvSpPr txBox="true"/>
            <p:nvPr/>
          </p:nvSpPr>
          <p:spPr>
            <a:xfrm rot="0">
              <a:off x="0" y="0"/>
              <a:ext cx="17137678" cy="6091370"/>
            </a:xfrm>
            <a:prstGeom prst="rect">
              <a:avLst/>
            </a:prstGeom>
          </p:spPr>
          <p:txBody>
            <a:bodyPr anchor="t" rtlCol="false" tIns="0" lIns="0" bIns="0" rIns="0">
              <a:spAutoFit/>
            </a:bodyPr>
            <a:lstStyle/>
            <a:p>
              <a:pPr algn="ctr">
                <a:lnSpc>
                  <a:spcPts val="12037"/>
                </a:lnSpc>
              </a:pPr>
              <a:r>
                <a:rPr lang="en-US" sz="10031">
                  <a:solidFill>
                    <a:srgbClr val="53A272"/>
                  </a:solidFill>
                  <a:latin typeface="Fredoka One Bold"/>
                </a:rPr>
                <a:t>Literature Survey</a:t>
              </a:r>
            </a:p>
            <a:p>
              <a:pPr algn="ctr">
                <a:lnSpc>
                  <a:spcPts val="12037"/>
                </a:lnSpc>
              </a:pPr>
            </a:p>
            <a:p>
              <a:pPr algn="ctr" marL="0" indent="0" lvl="0">
                <a:lnSpc>
                  <a:spcPts val="12037"/>
                </a:lnSpc>
                <a:spcBef>
                  <a:spcPct val="0"/>
                </a:spcBef>
              </a:pPr>
            </a:p>
          </p:txBody>
        </p:sp>
        <p:sp>
          <p:nvSpPr>
            <p:cNvPr name="TextBox 6" id="6"/>
            <p:cNvSpPr txBox="true"/>
            <p:nvPr/>
          </p:nvSpPr>
          <p:spPr>
            <a:xfrm rot="0">
              <a:off x="0" y="6496778"/>
              <a:ext cx="17137678" cy="638625"/>
            </a:xfrm>
            <a:prstGeom prst="rect">
              <a:avLst/>
            </a:prstGeom>
          </p:spPr>
          <p:txBody>
            <a:bodyPr anchor="t" rtlCol="false" tIns="0" lIns="0" bIns="0" rIns="0">
              <a:spAutoFit/>
            </a:bodyPr>
            <a:lstStyle/>
            <a:p>
              <a:pPr algn="ctr">
                <a:lnSpc>
                  <a:spcPts val="4096"/>
                </a:lnSpc>
              </a:pPr>
            </a:p>
          </p:txBody>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768370">
            <a:off x="2412772" y="1446198"/>
            <a:ext cx="930025" cy="1111986"/>
          </a:xfrm>
          <a:prstGeom prst="rect">
            <a:avLst/>
          </a:prstGeom>
        </p:spPr>
      </p:pic>
      <p:sp>
        <p:nvSpPr>
          <p:cNvPr name="TextBox 8" id="8"/>
          <p:cNvSpPr txBox="true"/>
          <p:nvPr/>
        </p:nvSpPr>
        <p:spPr>
          <a:xfrm rot="0">
            <a:off x="2155509" y="2712595"/>
            <a:ext cx="12853259" cy="671597"/>
          </a:xfrm>
          <a:prstGeom prst="rect">
            <a:avLst/>
          </a:prstGeom>
        </p:spPr>
        <p:txBody>
          <a:bodyPr anchor="t" rtlCol="false" tIns="0" lIns="0" bIns="0" rIns="0">
            <a:spAutoFit/>
          </a:bodyPr>
          <a:lstStyle/>
          <a:p>
            <a:pPr algn="ctr">
              <a:lnSpc>
                <a:spcPts val="5065"/>
              </a:lnSpc>
            </a:pPr>
          </a:p>
        </p:txBody>
      </p:sp>
      <p:sp>
        <p:nvSpPr>
          <p:cNvPr name="TextBox 9" id="9"/>
          <p:cNvSpPr txBox="true"/>
          <p:nvPr/>
        </p:nvSpPr>
        <p:spPr>
          <a:xfrm rot="0">
            <a:off x="1918299" y="2870781"/>
            <a:ext cx="14487447" cy="5359400"/>
          </a:xfrm>
          <a:prstGeom prst="rect">
            <a:avLst/>
          </a:prstGeom>
        </p:spPr>
        <p:txBody>
          <a:bodyPr anchor="t" rtlCol="false" tIns="0" lIns="0" bIns="0" rIns="0">
            <a:spAutoFit/>
          </a:bodyPr>
          <a:lstStyle/>
          <a:p>
            <a:pPr marL="539750" indent="-269875" lvl="1">
              <a:lnSpc>
                <a:spcPts val="2499"/>
              </a:lnSpc>
              <a:buFont typeface="Arial"/>
              <a:buChar char="•"/>
            </a:pPr>
            <a:r>
              <a:rPr lang="en-US" sz="2499" spc="104">
                <a:solidFill>
                  <a:srgbClr val="000000"/>
                </a:solidFill>
                <a:latin typeface="Nunito Bold"/>
              </a:rPr>
              <a:t>When interacting via text-based communication, it can be difficult for speakers to convey their emotions due to the absence of non-linguistic cues such as facial expression and body language.</a:t>
            </a:r>
          </a:p>
          <a:p>
            <a:pPr algn="ctr">
              <a:lnSpc>
                <a:spcPts val="2499"/>
              </a:lnSpc>
            </a:pPr>
          </a:p>
          <a:p>
            <a:pPr marL="539750" indent="-269875" lvl="1">
              <a:lnSpc>
                <a:spcPts val="2499"/>
              </a:lnSpc>
              <a:buFont typeface="Arial"/>
              <a:buChar char="•"/>
            </a:pPr>
            <a:r>
              <a:rPr lang="en-US" sz="2499" spc="104">
                <a:solidFill>
                  <a:srgbClr val="000000"/>
                </a:solidFill>
                <a:latin typeface="Nunito Bold"/>
              </a:rPr>
              <a:t>Face2Emoji , a system and method to use users’ facial emotional expressions as system input to ﬁlter emojis by emotional category. </a:t>
            </a:r>
          </a:p>
          <a:p>
            <a:pPr>
              <a:lnSpc>
                <a:spcPts val="2499"/>
              </a:lnSpc>
            </a:pPr>
          </a:p>
          <a:p>
            <a:pPr marL="539750" indent="-269875" lvl="1">
              <a:lnSpc>
                <a:spcPts val="2499"/>
              </a:lnSpc>
              <a:buFont typeface="Arial"/>
              <a:buChar char="•"/>
            </a:pPr>
            <a:r>
              <a:rPr lang="en-US" sz="2499" spc="104">
                <a:solidFill>
                  <a:srgbClr val="000000"/>
                </a:solidFill>
                <a:latin typeface="Nunito Bold"/>
              </a:rPr>
              <a:t>Facial expression recognition plays a crucial role in the area of human-machine interaction. Automatic facial expression recognition system has many applications in various streams including medicine, E-Learning, monitoring, entertainment, law and marketing.</a:t>
            </a:r>
          </a:p>
          <a:p>
            <a:pPr>
              <a:lnSpc>
                <a:spcPts val="2499"/>
              </a:lnSpc>
            </a:pPr>
          </a:p>
          <a:p>
            <a:pPr marL="539750" indent="-269875" lvl="1">
              <a:lnSpc>
                <a:spcPts val="2499"/>
              </a:lnSpc>
              <a:buFont typeface="Arial"/>
              <a:buChar char="•"/>
            </a:pPr>
            <a:r>
              <a:rPr lang="en-US" sz="2499" spc="104">
                <a:solidFill>
                  <a:srgbClr val="000000"/>
                </a:solidFill>
                <a:latin typeface="Nunito Bold"/>
              </a:rPr>
              <a:t>Therefore, a human emotion recognition system is very much needed to ease our lives in a future environment that will be fully automated and controlled by Artificial Intelligence and deep learning</a:t>
            </a:r>
          </a:p>
          <a:p>
            <a:pPr>
              <a:lnSpc>
                <a:spcPts val="2499"/>
              </a:lnSpc>
            </a:pPr>
          </a:p>
          <a:p>
            <a:pPr>
              <a:lnSpc>
                <a:spcPts val="24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DABEA"/>
        </a:solidFill>
      </p:bgPr>
    </p:bg>
    <p:spTree>
      <p:nvGrpSpPr>
        <p:cNvPr id="1" name=""/>
        <p:cNvGrpSpPr/>
        <p:nvPr/>
      </p:nvGrpSpPr>
      <p:grpSpPr>
        <a:xfrm>
          <a:off x="0" y="0"/>
          <a:ext cx="0" cy="0"/>
          <a:chOff x="0" y="0"/>
          <a:chExt cx="0" cy="0"/>
        </a:xfrm>
      </p:grpSpPr>
      <p:grpSp>
        <p:nvGrpSpPr>
          <p:cNvPr name="Group 2" id="2"/>
          <p:cNvGrpSpPr/>
          <p:nvPr/>
        </p:nvGrpSpPr>
        <p:grpSpPr>
          <a:xfrm rot="0">
            <a:off x="2982322" y="162400"/>
            <a:ext cx="12180423" cy="1626482"/>
            <a:chOff x="0" y="0"/>
            <a:chExt cx="4945612" cy="660400"/>
          </a:xfrm>
        </p:grpSpPr>
        <p:sp>
          <p:nvSpPr>
            <p:cNvPr name="Freeform 3" id="3"/>
            <p:cNvSpPr/>
            <p:nvPr/>
          </p:nvSpPr>
          <p:spPr>
            <a:xfrm>
              <a:off x="0" y="0"/>
              <a:ext cx="4945612" cy="660400"/>
            </a:xfrm>
            <a:custGeom>
              <a:avLst/>
              <a:gdLst/>
              <a:ahLst/>
              <a:cxnLst/>
              <a:rect r="r" b="b" t="t" l="l"/>
              <a:pathLst>
                <a:path h="660400" w="4945612">
                  <a:moveTo>
                    <a:pt x="4821152" y="660400"/>
                  </a:moveTo>
                  <a:lnTo>
                    <a:pt x="124460" y="660400"/>
                  </a:lnTo>
                  <a:cubicBezTo>
                    <a:pt x="55880" y="660400"/>
                    <a:pt x="0" y="604520"/>
                    <a:pt x="0" y="535940"/>
                  </a:cubicBezTo>
                  <a:lnTo>
                    <a:pt x="0" y="124460"/>
                  </a:lnTo>
                  <a:cubicBezTo>
                    <a:pt x="0" y="55880"/>
                    <a:pt x="55880" y="0"/>
                    <a:pt x="124460" y="0"/>
                  </a:cubicBezTo>
                  <a:lnTo>
                    <a:pt x="4821152" y="0"/>
                  </a:lnTo>
                  <a:cubicBezTo>
                    <a:pt x="4889732" y="0"/>
                    <a:pt x="4945612" y="55880"/>
                    <a:pt x="4945612" y="124460"/>
                  </a:cubicBezTo>
                  <a:lnTo>
                    <a:pt x="4945612" y="535940"/>
                  </a:lnTo>
                  <a:cubicBezTo>
                    <a:pt x="4945612" y="604520"/>
                    <a:pt x="4889732" y="660400"/>
                    <a:pt x="4821152" y="660400"/>
                  </a:cubicBezTo>
                  <a:close/>
                </a:path>
              </a:pathLst>
            </a:custGeom>
            <a:solidFill>
              <a:srgbClr val="FFD0D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4400">
            <a:off x="16483114" y="676088"/>
            <a:ext cx="864175" cy="1033252"/>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953414">
            <a:off x="580844" y="560983"/>
            <a:ext cx="895712" cy="1070960"/>
          </a:xfrm>
          <a:prstGeom prst="rect">
            <a:avLst/>
          </a:prstGeom>
        </p:spPr>
      </p:pic>
      <p:grpSp>
        <p:nvGrpSpPr>
          <p:cNvPr name="Group 6" id="6"/>
          <p:cNvGrpSpPr/>
          <p:nvPr/>
        </p:nvGrpSpPr>
        <p:grpSpPr>
          <a:xfrm rot="0">
            <a:off x="2798922" y="498355"/>
            <a:ext cx="12269376" cy="4050273"/>
            <a:chOff x="0" y="0"/>
            <a:chExt cx="16359167" cy="5400365"/>
          </a:xfrm>
        </p:grpSpPr>
        <p:sp>
          <p:nvSpPr>
            <p:cNvPr name="TextBox 7" id="7"/>
            <p:cNvSpPr txBox="true"/>
            <p:nvPr/>
          </p:nvSpPr>
          <p:spPr>
            <a:xfrm rot="0">
              <a:off x="0" y="228600"/>
              <a:ext cx="16359167" cy="1010073"/>
            </a:xfrm>
            <a:prstGeom prst="rect">
              <a:avLst/>
            </a:prstGeom>
          </p:spPr>
          <p:txBody>
            <a:bodyPr anchor="t" rtlCol="false" tIns="0" lIns="0" bIns="0" rIns="0">
              <a:spAutoFit/>
            </a:bodyPr>
            <a:lstStyle/>
            <a:p>
              <a:pPr algn="ctr">
                <a:lnSpc>
                  <a:spcPts val="4880"/>
                </a:lnSpc>
                <a:spcBef>
                  <a:spcPct val="0"/>
                </a:spcBef>
              </a:pPr>
              <a:r>
                <a:rPr lang="en-US" sz="6100">
                  <a:solidFill>
                    <a:srgbClr val="3168D8"/>
                  </a:solidFill>
                  <a:latin typeface="Nunito Bold Bold"/>
                </a:rPr>
                <a:t>HARDWARE  REQUIREMENTS</a:t>
              </a:r>
            </a:p>
          </p:txBody>
        </p:sp>
        <p:sp>
          <p:nvSpPr>
            <p:cNvPr name="TextBox 8" id="8"/>
            <p:cNvSpPr txBox="true"/>
            <p:nvPr/>
          </p:nvSpPr>
          <p:spPr>
            <a:xfrm rot="0">
              <a:off x="0" y="2785391"/>
              <a:ext cx="16359167" cy="2614974"/>
            </a:xfrm>
            <a:prstGeom prst="rect">
              <a:avLst/>
            </a:prstGeom>
          </p:spPr>
          <p:txBody>
            <a:bodyPr anchor="t" rtlCol="false" tIns="0" lIns="0" bIns="0" rIns="0">
              <a:spAutoFit/>
            </a:bodyPr>
            <a:lstStyle/>
            <a:p>
              <a:pPr algn="ctr">
                <a:lnSpc>
                  <a:spcPts val="12638"/>
                </a:lnSpc>
                <a:spcBef>
                  <a:spcPct val="0"/>
                </a:spcBef>
              </a:pPr>
            </a:p>
          </p:txBody>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608002" y="6099516"/>
            <a:ext cx="2291847" cy="2321392"/>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006420" y="6603344"/>
            <a:ext cx="1817564" cy="1817564"/>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715325">
            <a:off x="11724108" y="7500807"/>
            <a:ext cx="4245118" cy="2554789"/>
          </a:xfrm>
          <a:prstGeom prst="rect">
            <a:avLst/>
          </a:prstGeom>
        </p:spPr>
      </p:pic>
      <p:pic>
        <p:nvPicPr>
          <p:cNvPr name="Picture 12" id="1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279390" y="3476065"/>
            <a:ext cx="3134555" cy="2558937"/>
          </a:xfrm>
          <a:prstGeom prst="rect">
            <a:avLst/>
          </a:prstGeom>
        </p:spPr>
      </p:pic>
      <p:pic>
        <p:nvPicPr>
          <p:cNvPr name="Picture 13" id="1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1080921" y="4449224"/>
            <a:ext cx="941691" cy="1388552"/>
          </a:xfrm>
          <a:prstGeom prst="rect">
            <a:avLst/>
          </a:prstGeom>
        </p:spPr>
      </p:pic>
      <p:sp>
        <p:nvSpPr>
          <p:cNvPr name="TextBox 14" id="14"/>
          <p:cNvSpPr txBox="true"/>
          <p:nvPr/>
        </p:nvSpPr>
        <p:spPr>
          <a:xfrm rot="0">
            <a:off x="451345" y="2675380"/>
            <a:ext cx="8810346" cy="8754037"/>
          </a:xfrm>
          <a:prstGeom prst="rect">
            <a:avLst/>
          </a:prstGeom>
        </p:spPr>
        <p:txBody>
          <a:bodyPr anchor="t" rtlCol="false" tIns="0" lIns="0" bIns="0" rIns="0">
            <a:spAutoFit/>
          </a:bodyPr>
          <a:lstStyle/>
          <a:p>
            <a:pPr marL="882419" indent="-441210" lvl="1">
              <a:lnSpc>
                <a:spcPts val="4087"/>
              </a:lnSpc>
              <a:buFont typeface="Arial"/>
              <a:buChar char="•"/>
            </a:pPr>
            <a:r>
              <a:rPr lang="en-US" sz="4087" spc="171" u="sng">
                <a:solidFill>
                  <a:srgbClr val="FBFEFE"/>
                </a:solidFill>
                <a:latin typeface="Nunito Bold"/>
              </a:rPr>
              <a:t>Device</a:t>
            </a:r>
            <a:r>
              <a:rPr lang="en-US" sz="4087" spc="171">
                <a:solidFill>
                  <a:srgbClr val="FBFEFE"/>
                </a:solidFill>
                <a:latin typeface="Nunito Bold"/>
              </a:rPr>
              <a:t> : PC or Laptop</a:t>
            </a:r>
          </a:p>
          <a:p>
            <a:pPr>
              <a:lnSpc>
                <a:spcPts val="4087"/>
              </a:lnSpc>
            </a:pPr>
          </a:p>
          <a:p>
            <a:pPr marL="882419" indent="-441210" lvl="1">
              <a:lnSpc>
                <a:spcPts val="4087"/>
              </a:lnSpc>
              <a:buFont typeface="Arial"/>
              <a:buChar char="•"/>
            </a:pPr>
            <a:r>
              <a:rPr lang="en-US" sz="4087" spc="171" u="sng">
                <a:solidFill>
                  <a:srgbClr val="FBFEFE"/>
                </a:solidFill>
                <a:latin typeface="Nunito Bold"/>
              </a:rPr>
              <a:t>Processor</a:t>
            </a:r>
            <a:r>
              <a:rPr lang="en-US" sz="4087" spc="171">
                <a:solidFill>
                  <a:srgbClr val="FBFEFE"/>
                </a:solidFill>
                <a:latin typeface="Nunito Bold"/>
              </a:rPr>
              <a:t> :  Intel Core i3 </a:t>
            </a:r>
          </a:p>
          <a:p>
            <a:pPr>
              <a:lnSpc>
                <a:spcPts val="4087"/>
              </a:lnSpc>
            </a:pPr>
            <a:r>
              <a:rPr lang="en-US" sz="4087" spc="171">
                <a:solidFill>
                  <a:srgbClr val="FBFEFE"/>
                </a:solidFill>
                <a:latin typeface="Nunito Bold"/>
              </a:rPr>
              <a:t>     or  i5 8100 3.6 GHz.</a:t>
            </a:r>
          </a:p>
          <a:p>
            <a:pPr>
              <a:lnSpc>
                <a:spcPts val="4087"/>
              </a:lnSpc>
            </a:pPr>
          </a:p>
          <a:p>
            <a:pPr marL="882419" indent="-441210" lvl="1">
              <a:lnSpc>
                <a:spcPts val="4087"/>
              </a:lnSpc>
              <a:buFont typeface="Arial"/>
              <a:buChar char="•"/>
            </a:pPr>
            <a:r>
              <a:rPr lang="en-US" sz="4087" spc="171">
                <a:solidFill>
                  <a:srgbClr val="FBFEFE"/>
                </a:solidFill>
                <a:latin typeface="Nunito Bold"/>
              </a:rPr>
              <a:t>Hard disk(storage) : 500 GB</a:t>
            </a:r>
          </a:p>
          <a:p>
            <a:pPr>
              <a:lnSpc>
                <a:spcPts val="4087"/>
              </a:lnSpc>
            </a:pPr>
          </a:p>
          <a:p>
            <a:pPr marL="882419" indent="-441210" lvl="1">
              <a:lnSpc>
                <a:spcPts val="4087"/>
              </a:lnSpc>
              <a:buFont typeface="Arial"/>
              <a:buChar char="•"/>
            </a:pPr>
            <a:r>
              <a:rPr lang="en-US" sz="4087" spc="171" u="sng">
                <a:solidFill>
                  <a:srgbClr val="FBFEFE"/>
                </a:solidFill>
                <a:latin typeface="Nunito Bold"/>
              </a:rPr>
              <a:t>RAM</a:t>
            </a:r>
            <a:r>
              <a:rPr lang="en-US" sz="4087" spc="171">
                <a:solidFill>
                  <a:srgbClr val="FBFEFE"/>
                </a:solidFill>
                <a:latin typeface="Nunito Bold"/>
              </a:rPr>
              <a:t> : 4 GB and above.</a:t>
            </a:r>
          </a:p>
          <a:p>
            <a:pPr>
              <a:lnSpc>
                <a:spcPts val="4087"/>
              </a:lnSpc>
            </a:pPr>
          </a:p>
          <a:p>
            <a:pPr marL="882419" indent="-441210" lvl="1">
              <a:lnSpc>
                <a:spcPts val="4087"/>
              </a:lnSpc>
              <a:buFont typeface="Arial"/>
              <a:buChar char="•"/>
            </a:pPr>
            <a:r>
              <a:rPr lang="en-US" sz="4087" spc="171">
                <a:solidFill>
                  <a:srgbClr val="FBFEFE"/>
                </a:solidFill>
                <a:latin typeface="Nunito Bold"/>
              </a:rPr>
              <a:t>GPU: 4GB nvidia GeForce GTX</a:t>
            </a:r>
          </a:p>
          <a:p>
            <a:pPr>
              <a:lnSpc>
                <a:spcPts val="4087"/>
              </a:lnSpc>
            </a:pPr>
          </a:p>
          <a:p>
            <a:pPr marL="882419" indent="-441210" lvl="1">
              <a:lnSpc>
                <a:spcPts val="4087"/>
              </a:lnSpc>
              <a:buFont typeface="Arial"/>
              <a:buChar char="•"/>
            </a:pPr>
            <a:r>
              <a:rPr lang="en-US" sz="4087" spc="171">
                <a:solidFill>
                  <a:srgbClr val="FBFEFE"/>
                </a:solidFill>
                <a:latin typeface="Nunito Bold"/>
              </a:rPr>
              <a:t>Keyboard and Mouse</a:t>
            </a:r>
          </a:p>
          <a:p>
            <a:pPr>
              <a:lnSpc>
                <a:spcPts val="4087"/>
              </a:lnSpc>
            </a:pPr>
          </a:p>
          <a:p>
            <a:pPr marL="882419" indent="-441209" lvl="1">
              <a:lnSpc>
                <a:spcPts val="4087"/>
              </a:lnSpc>
              <a:buFont typeface="Arial"/>
              <a:buChar char="•"/>
            </a:pPr>
            <a:r>
              <a:rPr lang="en-US" sz="4087" spc="171">
                <a:solidFill>
                  <a:srgbClr val="FBFEFE"/>
                </a:solidFill>
                <a:latin typeface="Nunito Bold"/>
              </a:rPr>
              <a:t>Webcam</a:t>
            </a:r>
          </a:p>
          <a:p>
            <a:pPr>
              <a:lnSpc>
                <a:spcPts val="4087"/>
              </a:lnSpc>
            </a:pPr>
          </a:p>
          <a:p>
            <a:pPr>
              <a:lnSpc>
                <a:spcPts val="4087"/>
              </a:lnSpc>
            </a:pPr>
          </a:p>
          <a:p>
            <a:pPr>
              <a:lnSpc>
                <a:spcPts val="4087"/>
              </a:lnSpc>
            </a:pPr>
          </a:p>
        </p:txBody>
      </p:sp>
      <p:pic>
        <p:nvPicPr>
          <p:cNvPr name="Picture 15" id="15"/>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5413945" y="3446031"/>
            <a:ext cx="1706208" cy="2588970"/>
          </a:xfrm>
          <a:prstGeom prst="rect">
            <a:avLst/>
          </a:prstGeom>
        </p:spPr>
      </p:pic>
      <p:pic>
        <p:nvPicPr>
          <p:cNvPr name="Picture 16" id="16"/>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8543412" y="8634903"/>
            <a:ext cx="2537509" cy="1462528"/>
          </a:xfrm>
          <a:prstGeom prst="rect">
            <a:avLst/>
          </a:prstGeom>
        </p:spPr>
      </p:pic>
      <p:pic>
        <p:nvPicPr>
          <p:cNvPr name="Picture 17" id="17"/>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5429746" y="4045553"/>
            <a:ext cx="1153347" cy="807343"/>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D0D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19005" y="328583"/>
            <a:ext cx="16499716" cy="9629834"/>
          </a:xfrm>
          <a:prstGeom prst="rect">
            <a:avLst/>
          </a:prstGeom>
        </p:spPr>
      </p:pic>
      <p:grpSp>
        <p:nvGrpSpPr>
          <p:cNvPr name="Group 3" id="3"/>
          <p:cNvGrpSpPr/>
          <p:nvPr/>
        </p:nvGrpSpPr>
        <p:grpSpPr>
          <a:xfrm rot="0">
            <a:off x="2380491" y="894216"/>
            <a:ext cx="12976745" cy="1808788"/>
            <a:chOff x="0" y="0"/>
            <a:chExt cx="17302326" cy="2411717"/>
          </a:xfrm>
        </p:grpSpPr>
        <p:sp>
          <p:nvSpPr>
            <p:cNvPr name="TextBox 4" id="4"/>
            <p:cNvSpPr txBox="true"/>
            <p:nvPr/>
          </p:nvSpPr>
          <p:spPr>
            <a:xfrm rot="0">
              <a:off x="0" y="0"/>
              <a:ext cx="17302326" cy="1313458"/>
            </a:xfrm>
            <a:prstGeom prst="rect">
              <a:avLst/>
            </a:prstGeom>
          </p:spPr>
          <p:txBody>
            <a:bodyPr anchor="t" rtlCol="false" tIns="0" lIns="0" bIns="0" rIns="0">
              <a:spAutoFit/>
            </a:bodyPr>
            <a:lstStyle/>
            <a:p>
              <a:pPr algn="ctr">
                <a:lnSpc>
                  <a:spcPts val="7808"/>
                </a:lnSpc>
              </a:pPr>
              <a:r>
                <a:rPr lang="en-US" sz="6507">
                  <a:solidFill>
                    <a:srgbClr val="FA7A4A"/>
                  </a:solidFill>
                  <a:latin typeface="Fredoka One Bold"/>
                </a:rPr>
                <a:t>SOFTWARE REQUIREMENTS</a:t>
              </a:r>
            </a:p>
          </p:txBody>
        </p:sp>
        <p:sp>
          <p:nvSpPr>
            <p:cNvPr name="TextBox 5" id="5"/>
            <p:cNvSpPr txBox="true"/>
            <p:nvPr/>
          </p:nvSpPr>
          <p:spPr>
            <a:xfrm rot="0">
              <a:off x="0" y="1788994"/>
              <a:ext cx="14771249" cy="622723"/>
            </a:xfrm>
            <a:prstGeom prst="rect">
              <a:avLst/>
            </a:prstGeom>
          </p:spPr>
          <p:txBody>
            <a:bodyPr anchor="t" rtlCol="false" tIns="0" lIns="0" bIns="0" rIns="0">
              <a:spAutoFit/>
            </a:bodyPr>
            <a:lstStyle/>
            <a:p>
              <a:pPr>
                <a:lnSpc>
                  <a:spcPts val="3919"/>
                </a:lnSpc>
              </a:pPr>
            </a:p>
          </p:txBody>
        </p:sp>
      </p:grpSp>
      <p:sp>
        <p:nvSpPr>
          <p:cNvPr name="TextBox 6" id="6"/>
          <p:cNvSpPr txBox="true"/>
          <p:nvPr/>
        </p:nvSpPr>
        <p:spPr>
          <a:xfrm rot="0">
            <a:off x="1310542" y="2498060"/>
            <a:ext cx="15116642" cy="6066866"/>
          </a:xfrm>
          <a:prstGeom prst="rect">
            <a:avLst/>
          </a:prstGeom>
        </p:spPr>
        <p:txBody>
          <a:bodyPr anchor="t" rtlCol="false" tIns="0" lIns="0" bIns="0" rIns="0">
            <a:spAutoFit/>
          </a:bodyPr>
          <a:lstStyle/>
          <a:p>
            <a:pPr marL="555986" indent="-277993" lvl="1">
              <a:lnSpc>
                <a:spcPts val="2575"/>
              </a:lnSpc>
              <a:buFont typeface="Arial"/>
              <a:buChar char="•"/>
            </a:pPr>
            <a:r>
              <a:rPr lang="en-US" sz="2575" spc="108">
                <a:solidFill>
                  <a:srgbClr val="000000"/>
                </a:solidFill>
                <a:latin typeface="Nunito Bold"/>
              </a:rPr>
              <a:t>Operating System: Windows8.0 or higher,  Ubuntu</a:t>
            </a:r>
          </a:p>
          <a:p>
            <a:pPr>
              <a:lnSpc>
                <a:spcPts val="2575"/>
              </a:lnSpc>
            </a:pPr>
          </a:p>
          <a:p>
            <a:pPr>
              <a:lnSpc>
                <a:spcPts val="2575"/>
              </a:lnSpc>
            </a:pPr>
          </a:p>
          <a:p>
            <a:pPr marL="555986" indent="-277993" lvl="1">
              <a:lnSpc>
                <a:spcPts val="2575"/>
              </a:lnSpc>
              <a:buFont typeface="Arial"/>
              <a:buChar char="•"/>
            </a:pPr>
            <a:r>
              <a:rPr lang="en-US" sz="2575" spc="108">
                <a:solidFill>
                  <a:srgbClr val="000000"/>
                </a:solidFill>
                <a:latin typeface="Nunito Bold"/>
              </a:rPr>
              <a:t>Programming language : Python</a:t>
            </a:r>
          </a:p>
          <a:p>
            <a:pPr>
              <a:lnSpc>
                <a:spcPts val="2575"/>
              </a:lnSpc>
            </a:pPr>
          </a:p>
          <a:p>
            <a:pPr>
              <a:lnSpc>
                <a:spcPts val="2575"/>
              </a:lnSpc>
            </a:pPr>
          </a:p>
          <a:p>
            <a:pPr marL="555986" indent="-277993" lvl="1">
              <a:lnSpc>
                <a:spcPts val="2575"/>
              </a:lnSpc>
              <a:buFont typeface="Arial"/>
              <a:buChar char="•"/>
            </a:pPr>
            <a:r>
              <a:rPr lang="en-US" sz="2575" spc="108">
                <a:solidFill>
                  <a:srgbClr val="000000"/>
                </a:solidFill>
                <a:latin typeface="Nunito Bold"/>
              </a:rPr>
              <a:t>IDE : </a:t>
            </a:r>
            <a:r>
              <a:rPr lang="en-US" sz="2575" spc="108">
                <a:solidFill>
                  <a:srgbClr val="000000"/>
                </a:solidFill>
                <a:latin typeface="Nunito Bold"/>
              </a:rPr>
              <a:t>Visual Studio Code</a:t>
            </a:r>
          </a:p>
          <a:p>
            <a:pPr>
              <a:lnSpc>
                <a:spcPts val="2575"/>
              </a:lnSpc>
            </a:pPr>
          </a:p>
          <a:p>
            <a:pPr>
              <a:lnSpc>
                <a:spcPts val="2575"/>
              </a:lnSpc>
            </a:pPr>
          </a:p>
          <a:p>
            <a:pPr marL="555986" indent="-277993" lvl="1">
              <a:lnSpc>
                <a:spcPts val="2575"/>
              </a:lnSpc>
              <a:buFont typeface="Arial"/>
              <a:buChar char="•"/>
            </a:pPr>
            <a:r>
              <a:rPr lang="en-US" sz="2575" spc="108">
                <a:solidFill>
                  <a:srgbClr val="000000"/>
                </a:solidFill>
                <a:latin typeface="Nunito Bold"/>
              </a:rPr>
              <a:t>FER 2013 Dataset:  available from Kaggle is used for training the model to detect emotions.</a:t>
            </a:r>
          </a:p>
          <a:p>
            <a:pPr>
              <a:lnSpc>
                <a:spcPts val="2575"/>
              </a:lnSpc>
            </a:pPr>
          </a:p>
          <a:p>
            <a:pPr marL="555986" indent="-277993" lvl="1">
              <a:lnSpc>
                <a:spcPts val="2575"/>
              </a:lnSpc>
              <a:buFont typeface="Arial"/>
              <a:buChar char="•"/>
            </a:pPr>
            <a:r>
              <a:rPr lang="en-US" sz="2575" spc="108">
                <a:solidFill>
                  <a:srgbClr val="000000"/>
                </a:solidFill>
                <a:latin typeface="Nunito Bold"/>
              </a:rPr>
              <a:t>Haar Cascade: haarcascade_frontalface_default.xml </a:t>
            </a:r>
          </a:p>
          <a:p>
            <a:pPr>
              <a:lnSpc>
                <a:spcPts val="2575"/>
              </a:lnSpc>
            </a:pPr>
            <a:r>
              <a:rPr lang="en-US" sz="2575" spc="108">
                <a:solidFill>
                  <a:srgbClr val="000000"/>
                </a:solidFill>
                <a:latin typeface="Nunito Bold"/>
              </a:rPr>
              <a:t>                              </a:t>
            </a:r>
            <a:r>
              <a:rPr lang="en-US" sz="2575" spc="108">
                <a:solidFill>
                  <a:srgbClr val="000000"/>
                </a:solidFill>
                <a:latin typeface="Nunito Bold"/>
              </a:rPr>
              <a:t>is used for face detection</a:t>
            </a:r>
          </a:p>
          <a:p>
            <a:pPr>
              <a:lnSpc>
                <a:spcPts val="2575"/>
              </a:lnSpc>
            </a:pPr>
          </a:p>
          <a:p>
            <a:pPr marL="555986" indent="-277993" lvl="1">
              <a:lnSpc>
                <a:spcPts val="2575"/>
              </a:lnSpc>
              <a:buFont typeface="Arial"/>
              <a:buChar char="•"/>
            </a:pPr>
            <a:r>
              <a:rPr lang="en-US" sz="2575" spc="108">
                <a:solidFill>
                  <a:srgbClr val="000000"/>
                </a:solidFill>
                <a:latin typeface="Nunito Bold"/>
              </a:rPr>
              <a:t>Libraries : Keras , Tensorflow , OpenCV, numPy</a:t>
            </a:r>
          </a:p>
          <a:p>
            <a:pPr>
              <a:lnSpc>
                <a:spcPts val="2575"/>
              </a:lnSpc>
            </a:pPr>
          </a:p>
          <a:p>
            <a:pPr>
              <a:lnSpc>
                <a:spcPts val="2575"/>
              </a:lnSpc>
            </a:pPr>
          </a:p>
          <a:p>
            <a:pPr>
              <a:lnSpc>
                <a:spcPts val="2575"/>
              </a:lnSpc>
            </a:pP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828844" y="1798609"/>
            <a:ext cx="1593405" cy="1599221"/>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800482" y="2294175"/>
            <a:ext cx="3626703" cy="817657"/>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843402" y="3694950"/>
            <a:ext cx="3186810" cy="1448550"/>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627547" y="3215319"/>
            <a:ext cx="3032905" cy="893328"/>
          </a:xfrm>
          <a:prstGeom prst="rect">
            <a:avLst/>
          </a:prstGeom>
        </p:spPr>
      </p:pic>
      <p:pic>
        <p:nvPicPr>
          <p:cNvPr name="Picture 11" id="11"/>
          <p:cNvPicPr>
            <a:picLocks noChangeAspect="true"/>
          </p:cNvPicPr>
          <p:nvPr/>
        </p:nvPicPr>
        <p:blipFill>
          <a:blip r:embed="rId12"/>
          <a:srcRect l="0" t="0" r="0" b="0"/>
          <a:stretch>
            <a:fillRect/>
          </a:stretch>
        </p:blipFill>
        <p:spPr>
          <a:xfrm flipH="false" flipV="false" rot="0">
            <a:off x="2284318" y="7853720"/>
            <a:ext cx="3573404" cy="1518697"/>
          </a:xfrm>
          <a:prstGeom prst="rect">
            <a:avLst/>
          </a:prstGeom>
        </p:spPr>
      </p:pic>
      <p:pic>
        <p:nvPicPr>
          <p:cNvPr name="Picture 12" id="12"/>
          <p:cNvPicPr>
            <a:picLocks noChangeAspect="true"/>
          </p:cNvPicPr>
          <p:nvPr/>
        </p:nvPicPr>
        <p:blipFill>
          <a:blip r:embed="rId13"/>
          <a:srcRect l="1857" t="0" r="1857" b="0"/>
          <a:stretch>
            <a:fillRect/>
          </a:stretch>
        </p:blipFill>
        <p:spPr>
          <a:xfrm flipH="false" flipV="false" rot="0">
            <a:off x="7078784" y="7927178"/>
            <a:ext cx="1496080" cy="1371781"/>
          </a:xfrm>
          <a:prstGeom prst="rect">
            <a:avLst/>
          </a:prstGeom>
        </p:spPr>
      </p:pic>
      <p:pic>
        <p:nvPicPr>
          <p:cNvPr name="Picture 13" id="13"/>
          <p:cNvPicPr>
            <a:picLocks noChangeAspect="true"/>
          </p:cNvPicPr>
          <p:nvPr/>
        </p:nvPicPr>
        <p:blipFill>
          <a:blip r:embed="rId14"/>
          <a:srcRect l="0" t="0" r="0" b="0"/>
          <a:stretch>
            <a:fillRect/>
          </a:stretch>
        </p:blipFill>
        <p:spPr>
          <a:xfrm flipH="false" flipV="false" rot="0">
            <a:off x="11050278" y="6862396"/>
            <a:ext cx="3003610" cy="1344900"/>
          </a:xfrm>
          <a:prstGeom prst="rect">
            <a:avLst/>
          </a:prstGeom>
        </p:spPr>
      </p:pic>
      <p:sp>
        <p:nvSpPr>
          <p:cNvPr name="TextBox 14" id="14"/>
          <p:cNvSpPr txBox="true"/>
          <p:nvPr/>
        </p:nvSpPr>
        <p:spPr>
          <a:xfrm rot="0">
            <a:off x="14587645" y="5769974"/>
            <a:ext cx="1539180" cy="530225"/>
          </a:xfrm>
          <a:prstGeom prst="rect">
            <a:avLst/>
          </a:prstGeom>
        </p:spPr>
        <p:txBody>
          <a:bodyPr anchor="t" rtlCol="false" tIns="0" lIns="0" bIns="0" rIns="0">
            <a:spAutoFit/>
          </a:bodyPr>
          <a:lstStyle/>
          <a:p>
            <a:pPr algn="ctr">
              <a:lnSpc>
                <a:spcPts val="4000"/>
              </a:lnSpc>
            </a:pPr>
            <a:r>
              <a:rPr lang="en-US" sz="4000" spc="168">
                <a:solidFill>
                  <a:srgbClr val="3853A1"/>
                </a:solidFill>
                <a:latin typeface="Times Neue Roman Bold"/>
              </a:rPr>
              <a:t>kaggle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D0DA"/>
        </a:solidFill>
      </p:bgPr>
    </p:bg>
    <p:spTree>
      <p:nvGrpSpPr>
        <p:cNvPr id="1" name=""/>
        <p:cNvGrpSpPr/>
        <p:nvPr/>
      </p:nvGrpSpPr>
      <p:grpSpPr>
        <a:xfrm>
          <a:off x="0" y="0"/>
          <a:ext cx="0" cy="0"/>
          <a:chOff x="0" y="0"/>
          <a:chExt cx="0" cy="0"/>
        </a:xfrm>
      </p:grpSpPr>
      <p:grpSp>
        <p:nvGrpSpPr>
          <p:cNvPr name="Group 2" id="2"/>
          <p:cNvGrpSpPr/>
          <p:nvPr/>
        </p:nvGrpSpPr>
        <p:grpSpPr>
          <a:xfrm rot="0">
            <a:off x="2388566" y="463595"/>
            <a:ext cx="12425606" cy="4975939"/>
            <a:chOff x="0" y="0"/>
            <a:chExt cx="16567475" cy="6634586"/>
          </a:xfrm>
        </p:grpSpPr>
        <p:sp>
          <p:nvSpPr>
            <p:cNvPr name="TextBox 3" id="3"/>
            <p:cNvSpPr txBox="true"/>
            <p:nvPr/>
          </p:nvSpPr>
          <p:spPr>
            <a:xfrm rot="0">
              <a:off x="0" y="381000"/>
              <a:ext cx="16567475" cy="1642533"/>
            </a:xfrm>
            <a:prstGeom prst="rect">
              <a:avLst/>
            </a:prstGeom>
          </p:spPr>
          <p:txBody>
            <a:bodyPr anchor="t" rtlCol="false" tIns="0" lIns="0" bIns="0" rIns="0">
              <a:spAutoFit/>
            </a:bodyPr>
            <a:lstStyle/>
            <a:p>
              <a:pPr algn="ctr">
                <a:lnSpc>
                  <a:spcPts val="8000"/>
                </a:lnSpc>
              </a:pPr>
              <a:r>
                <a:rPr lang="en-US" sz="10000">
                  <a:solidFill>
                    <a:srgbClr val="DD4814"/>
                  </a:solidFill>
                  <a:latin typeface="Nunito Bold"/>
                </a:rPr>
                <a:t>WORK FLOW</a:t>
              </a:r>
            </a:p>
          </p:txBody>
        </p:sp>
        <p:sp>
          <p:nvSpPr>
            <p:cNvPr name="TextBox 4" id="4"/>
            <p:cNvSpPr txBox="true"/>
            <p:nvPr/>
          </p:nvSpPr>
          <p:spPr>
            <a:xfrm rot="0">
              <a:off x="0" y="3945943"/>
              <a:ext cx="16567475" cy="2688643"/>
            </a:xfrm>
            <a:prstGeom prst="rect">
              <a:avLst/>
            </a:prstGeom>
          </p:spPr>
          <p:txBody>
            <a:bodyPr anchor="t" rtlCol="false" tIns="0" lIns="0" bIns="0" rIns="0">
              <a:spAutoFit/>
            </a:bodyPr>
            <a:lstStyle/>
            <a:p>
              <a:pPr algn="ctr">
                <a:lnSpc>
                  <a:spcPts val="13094"/>
                </a:lnSpc>
              </a:pPr>
            </a:p>
          </p:txBody>
        </p:sp>
      </p:grpSp>
      <p:pic>
        <p:nvPicPr>
          <p:cNvPr name="Picture 5" id="5"/>
          <p:cNvPicPr>
            <a:picLocks noChangeAspect="true"/>
          </p:cNvPicPr>
          <p:nvPr/>
        </p:nvPicPr>
        <p:blipFill>
          <a:blip r:embed="rId2"/>
          <a:srcRect l="0" t="0" r="0" b="0"/>
          <a:stretch>
            <a:fillRect/>
          </a:stretch>
        </p:blipFill>
        <p:spPr>
          <a:xfrm flipH="false" flipV="false" rot="0">
            <a:off x="5712541" y="2258915"/>
            <a:ext cx="6228222" cy="7581583"/>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1C3F8"/>
        </a:solidFill>
      </p:bgPr>
    </p:bg>
    <p:spTree>
      <p:nvGrpSpPr>
        <p:cNvPr id="1" name=""/>
        <p:cNvGrpSpPr/>
        <p:nvPr/>
      </p:nvGrpSpPr>
      <p:grpSpPr>
        <a:xfrm>
          <a:off x="0" y="0"/>
          <a:ext cx="0" cy="0"/>
          <a:chOff x="0" y="0"/>
          <a:chExt cx="0" cy="0"/>
        </a:xfrm>
      </p:grpSpPr>
      <p:sp>
        <p:nvSpPr>
          <p:cNvPr name="TextBox 2" id="2"/>
          <p:cNvSpPr txBox="true"/>
          <p:nvPr/>
        </p:nvSpPr>
        <p:spPr>
          <a:xfrm rot="0">
            <a:off x="6042394" y="481012"/>
            <a:ext cx="8593584" cy="1095375"/>
          </a:xfrm>
          <a:prstGeom prst="rect">
            <a:avLst/>
          </a:prstGeom>
        </p:spPr>
        <p:txBody>
          <a:bodyPr anchor="t" rtlCol="false" tIns="0" lIns="0" bIns="0" rIns="0">
            <a:spAutoFit/>
          </a:bodyPr>
          <a:lstStyle/>
          <a:p>
            <a:pPr>
              <a:lnSpc>
                <a:spcPts val="8640"/>
              </a:lnSpc>
            </a:pPr>
            <a:r>
              <a:rPr lang="en-US" sz="7200">
                <a:solidFill>
                  <a:srgbClr val="F8F5EF"/>
                </a:solidFill>
                <a:latin typeface="Fredoka One Bold"/>
              </a:rPr>
              <a:t>ALGORITHM</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633320">
            <a:off x="566670" y="184391"/>
            <a:ext cx="924060" cy="110485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06407">
            <a:off x="16968827" y="8945224"/>
            <a:ext cx="924060" cy="1104855"/>
          </a:xfrm>
          <a:prstGeom prst="rect">
            <a:avLst/>
          </a:prstGeom>
        </p:spPr>
      </p:pic>
      <p:sp>
        <p:nvSpPr>
          <p:cNvPr name="TextBox 5" id="5"/>
          <p:cNvSpPr txBox="true"/>
          <p:nvPr/>
        </p:nvSpPr>
        <p:spPr>
          <a:xfrm rot="0">
            <a:off x="1176974" y="2333625"/>
            <a:ext cx="18119861" cy="5610225"/>
          </a:xfrm>
          <a:prstGeom prst="rect">
            <a:avLst/>
          </a:prstGeom>
        </p:spPr>
        <p:txBody>
          <a:bodyPr anchor="t" rtlCol="false" tIns="0" lIns="0" bIns="0" rIns="0">
            <a:spAutoFit/>
          </a:bodyPr>
          <a:lstStyle/>
          <a:p>
            <a:pPr>
              <a:lnSpc>
                <a:spcPts val="3719"/>
              </a:lnSpc>
              <a:spcBef>
                <a:spcPct val="0"/>
              </a:spcBef>
            </a:pPr>
            <a:r>
              <a:rPr lang="en-US" sz="3100">
                <a:solidFill>
                  <a:srgbClr val="000000"/>
                </a:solidFill>
                <a:latin typeface="Nunito Bold"/>
              </a:rPr>
              <a:t>STEP 1: START</a:t>
            </a:r>
          </a:p>
          <a:p>
            <a:pPr>
              <a:lnSpc>
                <a:spcPts val="3719"/>
              </a:lnSpc>
              <a:spcBef>
                <a:spcPct val="0"/>
              </a:spcBef>
            </a:pPr>
            <a:r>
              <a:rPr lang="en-US" sz="3100">
                <a:solidFill>
                  <a:srgbClr val="000000"/>
                </a:solidFill>
                <a:latin typeface="Nunito Bold"/>
              </a:rPr>
              <a:t>STEP 2: Load data from the prepared FER 2013 dataset, available in kaggle.</a:t>
            </a:r>
          </a:p>
          <a:p>
            <a:pPr>
              <a:lnSpc>
                <a:spcPts val="3719"/>
              </a:lnSpc>
              <a:spcBef>
                <a:spcPct val="0"/>
              </a:spcBef>
            </a:pPr>
            <a:r>
              <a:rPr lang="en-US" sz="3100">
                <a:solidFill>
                  <a:srgbClr val="000000"/>
                </a:solidFill>
                <a:latin typeface="Nunito Bold"/>
              </a:rPr>
              <a:t>STEP 3: Train dataset and validate it</a:t>
            </a:r>
          </a:p>
          <a:p>
            <a:pPr>
              <a:lnSpc>
                <a:spcPts val="3719"/>
              </a:lnSpc>
              <a:spcBef>
                <a:spcPct val="0"/>
              </a:spcBef>
            </a:pPr>
            <a:r>
              <a:rPr lang="en-US" sz="3100">
                <a:solidFill>
                  <a:srgbClr val="000000"/>
                </a:solidFill>
                <a:latin typeface="Nunito Bold"/>
              </a:rPr>
              <a:t>STEP 4: Run train.py and CNN model is trained.</a:t>
            </a:r>
          </a:p>
          <a:p>
            <a:pPr>
              <a:lnSpc>
                <a:spcPts val="3719"/>
              </a:lnSpc>
              <a:spcBef>
                <a:spcPct val="0"/>
              </a:spcBef>
            </a:pPr>
            <a:r>
              <a:rPr lang="en-US" sz="3100">
                <a:solidFill>
                  <a:srgbClr val="000000"/>
                </a:solidFill>
                <a:latin typeface="Nunito Bold"/>
              </a:rPr>
              <a:t>STEP 5: Run gui.py and the trained model is loaded.</a:t>
            </a:r>
          </a:p>
          <a:p>
            <a:pPr>
              <a:lnSpc>
                <a:spcPts val="3719"/>
              </a:lnSpc>
              <a:spcBef>
                <a:spcPct val="0"/>
              </a:spcBef>
            </a:pPr>
            <a:r>
              <a:rPr lang="en-US" sz="3100">
                <a:solidFill>
                  <a:srgbClr val="000000"/>
                </a:solidFill>
                <a:latin typeface="Nunito Bold"/>
              </a:rPr>
              <a:t>STEP 6: Open camera , load HaarCascade classifier for face detection.</a:t>
            </a:r>
          </a:p>
          <a:p>
            <a:pPr>
              <a:lnSpc>
                <a:spcPts val="3719"/>
              </a:lnSpc>
              <a:spcBef>
                <a:spcPct val="0"/>
              </a:spcBef>
            </a:pPr>
            <a:r>
              <a:rPr lang="en-US" sz="3100">
                <a:solidFill>
                  <a:srgbClr val="000000"/>
                </a:solidFill>
                <a:latin typeface="Nunito Bold"/>
              </a:rPr>
              <a:t>STEP 7: When face is detected , bounded box is generated on the face and the </a:t>
            </a:r>
          </a:p>
          <a:p>
            <a:pPr>
              <a:lnSpc>
                <a:spcPts val="3719"/>
              </a:lnSpc>
              <a:spcBef>
                <a:spcPct val="0"/>
              </a:spcBef>
            </a:pPr>
            <a:r>
              <a:rPr lang="en-US" sz="3099">
                <a:solidFill>
                  <a:srgbClr val="000000"/>
                </a:solidFill>
                <a:latin typeface="Nunito Bold"/>
              </a:rPr>
              <a:t>               </a:t>
            </a:r>
            <a:r>
              <a:rPr lang="en-US" sz="3100">
                <a:solidFill>
                  <a:srgbClr val="000000"/>
                </a:solidFill>
                <a:latin typeface="Nunito Bold"/>
              </a:rPr>
              <a:t>emotion  is detected.</a:t>
            </a:r>
          </a:p>
          <a:p>
            <a:pPr>
              <a:lnSpc>
                <a:spcPts val="3720"/>
              </a:lnSpc>
              <a:spcBef>
                <a:spcPct val="0"/>
              </a:spcBef>
            </a:pPr>
            <a:r>
              <a:rPr lang="en-US" sz="3100">
                <a:solidFill>
                  <a:srgbClr val="000000"/>
                </a:solidFill>
                <a:latin typeface="Nunito Bold"/>
              </a:rPr>
              <a:t>STEP 8: The emoji mapped to the detected facial expression is printed on the terminal.</a:t>
            </a:r>
          </a:p>
          <a:p>
            <a:pPr>
              <a:lnSpc>
                <a:spcPts val="3719"/>
              </a:lnSpc>
              <a:spcBef>
                <a:spcPct val="0"/>
              </a:spcBef>
            </a:pPr>
            <a:r>
              <a:rPr lang="en-US" sz="3100">
                <a:solidFill>
                  <a:srgbClr val="000000"/>
                </a:solidFill>
                <a:latin typeface="Nunito Bold"/>
              </a:rPr>
              <a:t>STEP 9: Emoji is formed in real time.</a:t>
            </a:r>
          </a:p>
          <a:p>
            <a:pPr>
              <a:lnSpc>
                <a:spcPts val="3719"/>
              </a:lnSpc>
              <a:spcBef>
                <a:spcPct val="0"/>
              </a:spcBef>
            </a:pPr>
            <a:r>
              <a:rPr lang="en-US" sz="3100">
                <a:solidFill>
                  <a:srgbClr val="000000"/>
                </a:solidFill>
                <a:latin typeface="Nunito Bold"/>
              </a:rPr>
              <a:t>STEP 11: END.</a:t>
            </a:r>
          </a:p>
          <a:p>
            <a:pPr>
              <a:lnSpc>
                <a:spcPts val="371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DAB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145774" y="5936120"/>
            <a:ext cx="30579547" cy="1528977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605260" y="625825"/>
            <a:ext cx="13077480" cy="903535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62625" y="3086770"/>
            <a:ext cx="2151064" cy="4909066"/>
          </a:xfrm>
          <a:prstGeom prst="rect">
            <a:avLst/>
          </a:prstGeom>
        </p:spPr>
      </p:pic>
      <p:grpSp>
        <p:nvGrpSpPr>
          <p:cNvPr name="Group 5" id="5"/>
          <p:cNvGrpSpPr/>
          <p:nvPr/>
        </p:nvGrpSpPr>
        <p:grpSpPr>
          <a:xfrm rot="0">
            <a:off x="4768051" y="1088236"/>
            <a:ext cx="8751898" cy="5861310"/>
            <a:chOff x="0" y="0"/>
            <a:chExt cx="1366503" cy="915172"/>
          </a:xfrm>
        </p:grpSpPr>
        <p:sp>
          <p:nvSpPr>
            <p:cNvPr name="Freeform 6" id="6"/>
            <p:cNvSpPr/>
            <p:nvPr/>
          </p:nvSpPr>
          <p:spPr>
            <a:xfrm>
              <a:off x="0" y="0"/>
              <a:ext cx="1366503" cy="915172"/>
            </a:xfrm>
            <a:custGeom>
              <a:avLst/>
              <a:gdLst/>
              <a:ahLst/>
              <a:cxnLst/>
              <a:rect r="r" b="b" t="t" l="l"/>
              <a:pathLst>
                <a:path h="915172" w="1366503">
                  <a:moveTo>
                    <a:pt x="1242043" y="915172"/>
                  </a:moveTo>
                  <a:lnTo>
                    <a:pt x="124460" y="915172"/>
                  </a:lnTo>
                  <a:cubicBezTo>
                    <a:pt x="55880" y="915172"/>
                    <a:pt x="0" y="859292"/>
                    <a:pt x="0" y="790712"/>
                  </a:cubicBezTo>
                  <a:lnTo>
                    <a:pt x="0" y="124460"/>
                  </a:lnTo>
                  <a:cubicBezTo>
                    <a:pt x="0" y="55880"/>
                    <a:pt x="55880" y="0"/>
                    <a:pt x="124460" y="0"/>
                  </a:cubicBezTo>
                  <a:lnTo>
                    <a:pt x="1242043" y="0"/>
                  </a:lnTo>
                  <a:cubicBezTo>
                    <a:pt x="1310623" y="0"/>
                    <a:pt x="1366503" y="55880"/>
                    <a:pt x="1366503" y="124460"/>
                  </a:cubicBezTo>
                  <a:lnTo>
                    <a:pt x="1366503" y="790712"/>
                  </a:lnTo>
                  <a:cubicBezTo>
                    <a:pt x="1366503" y="859292"/>
                    <a:pt x="1310623" y="915172"/>
                    <a:pt x="1242043" y="915172"/>
                  </a:cubicBezTo>
                  <a:close/>
                </a:path>
              </a:pathLst>
            </a:custGeom>
            <a:solidFill>
              <a:srgbClr val="FFD0DA"/>
            </a:solidFill>
          </p:spPr>
        </p:sp>
      </p:grpSp>
      <p:sp>
        <p:nvSpPr>
          <p:cNvPr name="TextBox 7" id="7"/>
          <p:cNvSpPr txBox="true"/>
          <p:nvPr/>
        </p:nvSpPr>
        <p:spPr>
          <a:xfrm rot="0">
            <a:off x="5189302" y="2797092"/>
            <a:ext cx="7956433" cy="2298917"/>
          </a:xfrm>
          <a:prstGeom prst="rect">
            <a:avLst/>
          </a:prstGeom>
        </p:spPr>
        <p:txBody>
          <a:bodyPr anchor="t" rtlCol="false" tIns="0" lIns="0" bIns="0" rIns="0">
            <a:spAutoFit/>
          </a:bodyPr>
          <a:lstStyle/>
          <a:p>
            <a:pPr algn="ctr">
              <a:lnSpc>
                <a:spcPts val="9050"/>
              </a:lnSpc>
            </a:pPr>
            <a:r>
              <a:rPr lang="en-US" sz="7542">
                <a:solidFill>
                  <a:srgbClr val="262A55"/>
                </a:solidFill>
                <a:latin typeface="Fredoka One Bold"/>
              </a:rPr>
              <a:t>LET's Begin Demo</a:t>
            </a:r>
          </a:p>
        </p:txBody>
      </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682740" y="3317981"/>
            <a:ext cx="6663910" cy="4446645"/>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204400">
            <a:off x="14144451" y="966510"/>
            <a:ext cx="864175" cy="1033252"/>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953414">
            <a:off x="3143188" y="4368184"/>
            <a:ext cx="895712" cy="10709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DAEfNmVFSAU</dc:identifier>
  <dcterms:modified xsi:type="dcterms:W3CDTF">2011-08-01T06:04:30Z</dcterms:modified>
  <cp:revision>1</cp:revision>
  <dc:title>EMOJIFY USING DEEP LEARNING</dc:title>
</cp:coreProperties>
</file>